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My name is David Andre, and I've spent over 2,000 hours coding with AI agents. Today, I'm excited to share insights from my open-source skills repository, which has garnered over half a million views on Twitter and received praise from leading figures in the AI space. This presentation will cover 8 of my favorite, most impactful skills for anyone serious about becoming an 'agentic engineer'.
Sources: [1] Mastering AI Agents: 8 Essential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ability to create and design effective AI agent skills is rapidly becoming one of the most valuable abilities in the coming years. Google Trends confirms the immense growth in popularity and demand. What truly matters in this evolving landscape is how well you can control agents and whether you can afford to run them effectively. My personal GitHub repo, 'davidandr/skills', contains over 42 agentic skills, and I'll be diving into my top eight today.
Sources: [1] Mastering AI Agents: 8 Essential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essential skill is Global Agent Guardrails. If you run AI agents in 'Yolo mode' for efficiency, you absolutely need this to minimize risks. This skill sets up crucial pre-tool-call hooks to block dangerous patterns like recursive deletes, wiping Git history, or installing highly risky software. It's not just a system prompt; it programmatically prevents these actions before they run, making it indispensable for secure agent operation.
Sources: [1] Mastering AI Agents: 8 Essential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skill is the Git Worktree skill, essential for anyone running multiple agents in parallel on the same machine. Without it, agents will conflict over files, limiting efficiency. Each worktree provides an isolated copy of the repository in a separate Git branch, allowing agents to work independently and simultaneously. This significantly accelerates development by preventing agents from interfering with each other's changes.
Sources: [1] Mastering AI Agents: 8 Essential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up is VPS Server Management. Running agents on Virtual Private Servers isolates them, preventing conflicts and protecting your local machine. This skill allows a single agent to manage all your VPSs, whether updating models or recovering crashed agents via SSH or Tailscale. It's a massive productivity hack, not just for coding but for personal life too, like tracking calories with an Open Claw agent on a VPS.
Sources: [1] Mastering AI Agents: 8 Essential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Loop skill is about structuring prompts for optimal agent performance. Instead of vague instructions, it teaches agents to define goals with clear, verifiable end conditions. For example, 'find 100 CMOs' or '50 biggest real estate agents in Florida with two contact forms each.' When agents have such specific objectives, they will tirelessly work to achieve them, saving you the effort of detailed prompt engineering every time.
Sources: [1] Mastering AI Agents: 8 Essential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Setup Help skill is for scenarios where human involvement is necessary, like setting up a new database or deployment. It guides you through complex processes, maintaining a clear list of remaining steps while providing context for the current one. This means you can ask detailed questions about a specific step without the agent losing track of the overall task, making complicated setups much more manageable.
Sources: [1] Mastering AI Agents: 8 Essential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Anti-Sleep skill uses 'caffeinate' on macOS to prevent your computer from sleeping, ensuring that agents continue running big tasks uninterrupted, even overnight or while you're away. The Next Decision skill complements the 'Decisions' skill by presenting complex choices one at a time, making human review less overwhelming and more effective. Instead of a long list, you get focused options, often with the agent's recommendation, simplifying the critical decision-making process.
Sources: [1] Mastering AI Agents: 8 Essential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the Deep API skill, built on my Deep API software, provides a single API key that grants agents extensive capabilities like world-class scraping, deep research, email sending, and more. This skill instructs agents on how to leverage these endpoints, avoiding the need for multiple API keys or bloating the context window. It's designed specifically for agents, offering superior speed, cost-efficiency, and quality compared to existing web search solutions.
Sources: [1] Mastering AI Agents: 8 Essential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lists all the sources used in this presentation. For further details on any of the points discussed, you can refer back to the original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recap, mastering these 8 skills—from essential guardrails and efficient worktrees to powerful goal loops and advanced Deep API capabilities—is crucial for effective AI agent engineering. Embrace VPS for isolated agent environments and streamline your decision-making with guided setups. These skills will not only save you time and money but also transform how you interact with and control your AI agents, leading to unprecedented productivity. Thank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hyperlink" Target="https://scrivi.app" TargetMode="External"/><Relationship Id="rId1" Type="http://schemas.openxmlformats.org/officeDocument/2006/relationships/image" Target="../media/image-11-1.jpeg"/><Relationship Id="rId2" Type="http://schemas.openxmlformats.org/officeDocument/2006/relationships/image" Target="../media/image-11-2.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C0A0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566160" y="0"/>
            <a:ext cx="12192000" cy="6858000"/>
          </a:xfrm>
          <a:prstGeom prst="rect">
            <a:avLst/>
          </a:prstGeom>
        </p:spPr>
      </p:pic>
      <p:sp>
        <p:nvSpPr>
          <p:cNvPr id="3" name="Shape 0"/>
          <p:cNvSpPr/>
          <p:nvPr/>
        </p:nvSpPr>
        <p:spPr>
          <a:xfrm>
            <a:off x="0" y="0"/>
            <a:ext cx="4206240" cy="6858000"/>
          </a:xfrm>
          <a:prstGeom prst="rect">
            <a:avLst/>
          </a:prstGeom>
          <a:solidFill>
            <a:srgbClr val="0C0A09"/>
          </a:solidFill>
          <a:ln/>
        </p:spPr>
      </p:sp>
      <p:pic>
        <p:nvPicPr>
          <p:cNvPr id="4" name="Image 1" descr="preencoded.png">    </p:cNvPr>
          <p:cNvPicPr>
            <a:picLocks noChangeAspect="1"/>
          </p:cNvPicPr>
          <p:nvPr/>
        </p:nvPicPr>
        <p:blipFill>
          <a:blip r:embed="rId2"/>
          <a:stretch>
            <a:fillRect/>
          </a:stretch>
        </p:blipFill>
        <p:spPr>
          <a:xfrm>
            <a:off x="4206240" y="0"/>
            <a:ext cx="3291840" cy="6858000"/>
          </a:xfrm>
          <a:prstGeom prst="rect">
            <a:avLst/>
          </a:prstGeom>
        </p:spPr>
      </p:pic>
      <p:sp>
        <p:nvSpPr>
          <p:cNvPr id="5" name="Shape 1"/>
          <p:cNvSpPr/>
          <p:nvPr/>
        </p:nvSpPr>
        <p:spPr>
          <a:xfrm>
            <a:off x="640080" y="2148840"/>
            <a:ext cx="731520" cy="73152"/>
          </a:xfrm>
          <a:prstGeom prst="rect">
            <a:avLst/>
          </a:prstGeom>
          <a:solidFill>
            <a:srgbClr val="FB923C"/>
          </a:solidFill>
          <a:ln/>
        </p:spPr>
      </p:sp>
      <p:sp>
        <p:nvSpPr>
          <p:cNvPr id="6" name="Text 2"/>
          <p:cNvSpPr/>
          <p:nvPr/>
        </p:nvSpPr>
        <p:spPr>
          <a:xfrm>
            <a:off x="640080" y="2377440"/>
            <a:ext cx="6035040" cy="1920240"/>
          </a:xfrm>
          <a:prstGeom prst="rect">
            <a:avLst/>
          </a:prstGeom>
          <a:noFill/>
          <a:ln/>
        </p:spPr>
        <p:txBody>
          <a:bodyPr wrap="square" lIns="0" tIns="0" rIns="0" bIns="0" rtlCol="0" anchor="t">
            <a:normAutofit/>
          </a:bodyPr>
          <a:lstStyle/>
          <a:p>
            <a:pPr indent="0" marL="0">
              <a:buNone/>
            </a:pPr>
            <a:r>
              <a:rPr lang="en-US" sz="4200" b="1" dirty="0">
                <a:solidFill>
                  <a:srgbClr val="FAFAFA"/>
                </a:solidFill>
                <a:latin typeface="Arial" pitchFamily="34" charset="0"/>
                <a:ea typeface="Arial" pitchFamily="34" charset="-122"/>
                <a:cs typeface="Arial" pitchFamily="34" charset="-120"/>
              </a:rPr>
              <a:t>Mastering AI Agents: 8 Essential Skills</a:t>
            </a:r>
            <a:endParaRPr lang="en-US" sz="4200" dirty="0"/>
          </a:p>
        </p:txBody>
      </p:sp>
      <p:sp>
        <p:nvSpPr>
          <p:cNvPr id="7" name="Text 3"/>
          <p:cNvSpPr/>
          <p:nvPr/>
        </p:nvSpPr>
        <p:spPr>
          <a:xfrm>
            <a:off x="640080" y="4434840"/>
            <a:ext cx="5669280" cy="1097280"/>
          </a:xfrm>
          <a:prstGeom prst="rect">
            <a:avLst/>
          </a:prstGeom>
          <a:noFill/>
          <a:ln/>
        </p:spPr>
        <p:txBody>
          <a:bodyPr wrap="square" lIns="0" tIns="0" rIns="0" bIns="0" rtlCol="0" anchor="t">
            <a:normAutofit/>
          </a:bodyPr>
          <a:lstStyle/>
          <a:p>
            <a:pPr indent="0" marL="0">
              <a:buNone/>
            </a:pPr>
            <a:r>
              <a:rPr lang="en-US" sz="1800" dirty="0">
                <a:solidFill>
                  <a:srgbClr val="A8A29E"/>
                </a:solidFill>
                <a:latin typeface="Arial" pitchFamily="34" charset="0"/>
                <a:ea typeface="Arial" pitchFamily="34" charset="-122"/>
                <a:cs typeface="Arial" pitchFamily="34" charset="-120"/>
              </a:rPr>
              <a:t>Unlock the Full Potential of AI in Your Workflow</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FB923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FAFAFA"/>
                </a:solidFill>
                <a:latin typeface="Arial" pitchFamily="34" charset="0"/>
                <a:ea typeface="Arial" pitchFamily="34" charset="-122"/>
                <a:cs typeface="Arial" pitchFamily="34" charset="-120"/>
              </a:rPr>
              <a:t>The Rise of Agent Skills</a:t>
            </a:r>
            <a:endParaRPr lang="en-US" sz="3200" dirty="0"/>
          </a:p>
        </p:txBody>
      </p:sp>
      <p:sp>
        <p:nvSpPr>
          <p:cNvPr id="4" name="Text 2"/>
          <p:cNvSpPr/>
          <p:nvPr/>
        </p:nvSpPr>
        <p:spPr>
          <a:xfrm>
            <a:off x="640080" y="1645920"/>
            <a:ext cx="9539935" cy="448056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2200" dirty="0">
                <a:solidFill>
                  <a:srgbClr val="FAFAFA"/>
                </a:solidFill>
                <a:latin typeface="Arial" pitchFamily="34" charset="0"/>
                <a:ea typeface="Arial" pitchFamily="34" charset="-122"/>
                <a:cs typeface="Arial" pitchFamily="34" charset="-120"/>
              </a:rPr>
              <a:t>Demand for agent skills is soaring (Google Trends)</a:t>
            </a:r>
            <a:endParaRPr lang="en-US" sz="2200" dirty="0"/>
          </a:p>
          <a:p>
            <a:pPr marL="279400" indent="-279400">
              <a:lnSpc>
                <a:spcPct val="110000"/>
              </a:lnSpc>
              <a:spcAft>
                <a:spcPts val="1000"/>
              </a:spcAft>
              <a:buSzPct val="100000"/>
              <a:buChar char="●"/>
            </a:pPr>
            <a:r>
              <a:rPr lang="en-US" sz="2200" dirty="0">
                <a:solidFill>
                  <a:srgbClr val="FAFAFA"/>
                </a:solidFill>
                <a:latin typeface="Arial" pitchFamily="34" charset="0"/>
                <a:ea typeface="Arial" pitchFamily="34" charset="-122"/>
                <a:cs typeface="Arial" pitchFamily="34" charset="-120"/>
              </a:rPr>
              <a:t>Control and cost are the only two things that matter</a:t>
            </a:r>
            <a:endParaRPr lang="en-US" sz="2200" dirty="0"/>
          </a:p>
          <a:p>
            <a:pPr marL="279400" indent="-279400">
              <a:lnSpc>
                <a:spcPct val="110000"/>
              </a:lnSpc>
              <a:spcAft>
                <a:spcPts val="1000"/>
              </a:spcAft>
              <a:buSzPct val="100000"/>
              <a:buChar char="●"/>
            </a:pPr>
            <a:r>
              <a:rPr lang="en-US" sz="2200" dirty="0">
                <a:solidFill>
                  <a:srgbClr val="FAFAFA"/>
                </a:solidFill>
                <a:latin typeface="Arial" pitchFamily="34" charset="0"/>
                <a:ea typeface="Arial" pitchFamily="34" charset="-122"/>
                <a:cs typeface="Arial" pitchFamily="34" charset="-120"/>
              </a:rPr>
              <a:t>Mastering these skills is crucial for future relevance</a:t>
            </a:r>
            <a:endParaRPr lang="en-US" sz="2200" dirty="0"/>
          </a:p>
          <a:p>
            <a:pPr marL="279400" indent="-279400">
              <a:lnSpc>
                <a:spcPct val="110000"/>
              </a:lnSpc>
              <a:spcAft>
                <a:spcPts val="1000"/>
              </a:spcAft>
              <a:buSzPct val="100000"/>
              <a:buChar char="●"/>
            </a:pPr>
            <a:r>
              <a:rPr lang="en-US" sz="2200" dirty="0">
                <a:solidFill>
                  <a:srgbClr val="FAFAFA"/>
                </a:solidFill>
                <a:latin typeface="Arial" pitchFamily="34" charset="0"/>
                <a:ea typeface="Arial" pitchFamily="34" charset="-122"/>
                <a:cs typeface="Arial" pitchFamily="34" charset="-120"/>
              </a:rPr>
              <a:t>My GitHub repo features 42+ skills</a:t>
            </a:r>
            <a:endParaRPr lang="en-US" sz="2200" dirty="0"/>
          </a:p>
        </p:txBody>
      </p:sp>
      <p:sp>
        <p:nvSpPr>
          <p:cNvPr id="5" name="Text 3"/>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A8A29E"/>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FB923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FAFAFA"/>
                </a:solidFill>
                <a:latin typeface="Arial" pitchFamily="34" charset="0"/>
                <a:ea typeface="Arial" pitchFamily="34" charset="-122"/>
                <a:cs typeface="Arial" pitchFamily="34" charset="-120"/>
              </a:rPr>
              <a:t>1. Global Agent Guardrails</a:t>
            </a:r>
            <a:endParaRPr lang="en-US" sz="3200" dirty="0"/>
          </a:p>
        </p:txBody>
      </p:sp>
      <p:sp>
        <p:nvSpPr>
          <p:cNvPr id="4" name="Shape 2"/>
          <p:cNvSpPr/>
          <p:nvPr/>
        </p:nvSpPr>
        <p:spPr>
          <a:xfrm>
            <a:off x="640080" y="1645920"/>
            <a:ext cx="3454298" cy="4480560"/>
          </a:xfrm>
          <a:prstGeom prst="rect">
            <a:avLst/>
          </a:prstGeom>
          <a:solidFill>
            <a:srgbClr val="1C1917"/>
          </a:solidFill>
          <a:ln/>
        </p:spPr>
      </p:sp>
      <p:pic>
        <p:nvPicPr>
          <p:cNvPr id="5" name="Image 0" descr="preencoded.png">    </p:cNvPr>
          <p:cNvPicPr>
            <a:picLocks noChangeAspect="1"/>
          </p:cNvPicPr>
          <p:nvPr/>
        </p:nvPicPr>
        <p:blipFill>
          <a:blip r:embed="rId1"/>
          <a:stretch>
            <a:fillRect/>
          </a:stretch>
        </p:blipFill>
        <p:spPr>
          <a:xfrm>
            <a:off x="914400" y="1920240"/>
            <a:ext cx="502920" cy="502920"/>
          </a:xfrm>
          <a:prstGeom prst="rect">
            <a:avLst/>
          </a:prstGeom>
        </p:spPr>
      </p:pic>
      <p:sp>
        <p:nvSpPr>
          <p:cNvPr id="6" name="Text 3"/>
          <p:cNvSpPr/>
          <p:nvPr/>
        </p:nvSpPr>
        <p:spPr>
          <a:xfrm>
            <a:off x="914400" y="2514600"/>
            <a:ext cx="2905658" cy="594360"/>
          </a:xfrm>
          <a:prstGeom prst="rect">
            <a:avLst/>
          </a:prstGeom>
          <a:noFill/>
          <a:ln/>
        </p:spPr>
        <p:txBody>
          <a:bodyPr wrap="square" lIns="0" tIns="0" rIns="0" bIns="0" rtlCol="0" anchor="t">
            <a:normAutofit/>
          </a:bodyPr>
          <a:lstStyle/>
          <a:p>
            <a:pPr indent="0" marL="0">
              <a:buNone/>
            </a:pPr>
            <a:r>
              <a:rPr lang="en-US" sz="1800" b="1" dirty="0">
                <a:solidFill>
                  <a:srgbClr val="FAFAFA"/>
                </a:solidFill>
                <a:latin typeface="Arial" pitchFamily="34" charset="0"/>
                <a:ea typeface="Arial" pitchFamily="34" charset="-122"/>
                <a:cs typeface="Arial" pitchFamily="34" charset="-120"/>
              </a:rPr>
              <a:t>Essential for Yolo Mode</a:t>
            </a:r>
            <a:endParaRPr lang="en-US" sz="1800" dirty="0"/>
          </a:p>
        </p:txBody>
      </p:sp>
      <p:sp>
        <p:nvSpPr>
          <p:cNvPr id="7" name="Text 4"/>
          <p:cNvSpPr/>
          <p:nvPr/>
        </p:nvSpPr>
        <p:spPr>
          <a:xfrm>
            <a:off x="914400" y="3172968"/>
            <a:ext cx="2905658" cy="2816352"/>
          </a:xfrm>
          <a:prstGeom prst="rect">
            <a:avLst/>
          </a:prstGeom>
          <a:noFill/>
          <a:ln/>
        </p:spPr>
        <p:txBody>
          <a:bodyPr wrap="square" lIns="0" tIns="0" rIns="0" bIns="0" rtlCol="0" anchor="t">
            <a:normAutofit/>
          </a:bodyPr>
          <a:lstStyle/>
          <a:p>
            <a:pPr indent="0" marL="0">
              <a:buNone/>
            </a:pPr>
            <a:r>
              <a:rPr lang="en-US" sz="1500" dirty="0">
                <a:solidFill>
                  <a:srgbClr val="A8A29E"/>
                </a:solidFill>
                <a:latin typeface="Arial" pitchFamily="34" charset="0"/>
                <a:ea typeface="Arial" pitchFamily="34" charset="-122"/>
                <a:cs typeface="Arial" pitchFamily="34" charset="-120"/>
              </a:rPr>
              <a:t>Minimize risks when running agents at scale</a:t>
            </a:r>
            <a:endParaRPr lang="en-US" sz="1500" dirty="0"/>
          </a:p>
        </p:txBody>
      </p:sp>
      <p:sp>
        <p:nvSpPr>
          <p:cNvPr id="8" name="Shape 5"/>
          <p:cNvSpPr/>
          <p:nvPr/>
        </p:nvSpPr>
        <p:spPr>
          <a:xfrm>
            <a:off x="4368698" y="1645920"/>
            <a:ext cx="3454298" cy="4480560"/>
          </a:xfrm>
          <a:prstGeom prst="rect">
            <a:avLst/>
          </a:prstGeom>
          <a:solidFill>
            <a:srgbClr val="1C1917"/>
          </a:solidFill>
          <a:ln/>
        </p:spPr>
      </p:sp>
      <p:pic>
        <p:nvPicPr>
          <p:cNvPr id="9" name="Image 1" descr="preencoded.png">    </p:cNvPr>
          <p:cNvPicPr>
            <a:picLocks noChangeAspect="1"/>
          </p:cNvPicPr>
          <p:nvPr/>
        </p:nvPicPr>
        <p:blipFill>
          <a:blip r:embed="rId2"/>
          <a:stretch>
            <a:fillRect/>
          </a:stretch>
        </p:blipFill>
        <p:spPr>
          <a:xfrm>
            <a:off x="4643018" y="1920240"/>
            <a:ext cx="502920" cy="502920"/>
          </a:xfrm>
          <a:prstGeom prst="rect">
            <a:avLst/>
          </a:prstGeom>
        </p:spPr>
      </p:pic>
      <p:sp>
        <p:nvSpPr>
          <p:cNvPr id="10" name="Text 6"/>
          <p:cNvSpPr/>
          <p:nvPr/>
        </p:nvSpPr>
        <p:spPr>
          <a:xfrm>
            <a:off x="4643018" y="2514600"/>
            <a:ext cx="2905658" cy="594360"/>
          </a:xfrm>
          <a:prstGeom prst="rect">
            <a:avLst/>
          </a:prstGeom>
          <a:noFill/>
          <a:ln/>
        </p:spPr>
        <p:txBody>
          <a:bodyPr wrap="square" lIns="0" tIns="0" rIns="0" bIns="0" rtlCol="0" anchor="t">
            <a:normAutofit/>
          </a:bodyPr>
          <a:lstStyle/>
          <a:p>
            <a:pPr indent="0" marL="0">
              <a:buNone/>
            </a:pPr>
            <a:r>
              <a:rPr lang="en-US" sz="1800" b="1" dirty="0">
                <a:solidFill>
                  <a:srgbClr val="FAFAFA"/>
                </a:solidFill>
                <a:latin typeface="Arial" pitchFamily="34" charset="0"/>
                <a:ea typeface="Arial" pitchFamily="34" charset="-122"/>
                <a:cs typeface="Arial" pitchFamily="34" charset="-120"/>
              </a:rPr>
              <a:t>Blocks Dangerous Patterns</a:t>
            </a:r>
            <a:endParaRPr lang="en-US" sz="1800" dirty="0"/>
          </a:p>
        </p:txBody>
      </p:sp>
      <p:sp>
        <p:nvSpPr>
          <p:cNvPr id="11" name="Text 7"/>
          <p:cNvSpPr/>
          <p:nvPr/>
        </p:nvSpPr>
        <p:spPr>
          <a:xfrm>
            <a:off x="4643018" y="3172968"/>
            <a:ext cx="2905658" cy="2816352"/>
          </a:xfrm>
          <a:prstGeom prst="rect">
            <a:avLst/>
          </a:prstGeom>
          <a:noFill/>
          <a:ln/>
        </p:spPr>
        <p:txBody>
          <a:bodyPr wrap="square" lIns="0" tIns="0" rIns="0" bIns="0" rtlCol="0" anchor="t">
            <a:normAutofit/>
          </a:bodyPr>
          <a:lstStyle/>
          <a:p>
            <a:pPr indent="0" marL="0">
              <a:buNone/>
            </a:pPr>
            <a:r>
              <a:rPr lang="en-US" sz="1500" dirty="0">
                <a:solidFill>
                  <a:srgbClr val="A8A29E"/>
                </a:solidFill>
                <a:latin typeface="Arial" pitchFamily="34" charset="0"/>
                <a:ea typeface="Arial" pitchFamily="34" charset="-122"/>
                <a:cs typeface="Arial" pitchFamily="34" charset="-120"/>
              </a:rPr>
              <a:t>Prevents actions like recursive deletes or wiping Git history</a:t>
            </a:r>
            <a:endParaRPr lang="en-US" sz="1500" dirty="0"/>
          </a:p>
        </p:txBody>
      </p:sp>
      <p:sp>
        <p:nvSpPr>
          <p:cNvPr id="12" name="Shape 8"/>
          <p:cNvSpPr/>
          <p:nvPr/>
        </p:nvSpPr>
        <p:spPr>
          <a:xfrm>
            <a:off x="8097317" y="1645920"/>
            <a:ext cx="3454298" cy="4480560"/>
          </a:xfrm>
          <a:prstGeom prst="rect">
            <a:avLst/>
          </a:prstGeom>
          <a:solidFill>
            <a:srgbClr val="1C1917"/>
          </a:solidFill>
          <a:ln/>
        </p:spPr>
      </p:sp>
      <p:pic>
        <p:nvPicPr>
          <p:cNvPr id="13" name="Image 2" descr="preencoded.png">    </p:cNvPr>
          <p:cNvPicPr>
            <a:picLocks noChangeAspect="1"/>
          </p:cNvPicPr>
          <p:nvPr/>
        </p:nvPicPr>
        <p:blipFill>
          <a:blip r:embed="rId3"/>
          <a:stretch>
            <a:fillRect/>
          </a:stretch>
        </p:blipFill>
        <p:spPr>
          <a:xfrm>
            <a:off x="8371637" y="1920240"/>
            <a:ext cx="502920" cy="502920"/>
          </a:xfrm>
          <a:prstGeom prst="rect">
            <a:avLst/>
          </a:prstGeom>
        </p:spPr>
      </p:pic>
      <p:sp>
        <p:nvSpPr>
          <p:cNvPr id="14" name="Text 9"/>
          <p:cNvSpPr/>
          <p:nvPr/>
        </p:nvSpPr>
        <p:spPr>
          <a:xfrm>
            <a:off x="8371637" y="2514600"/>
            <a:ext cx="2905658" cy="320040"/>
          </a:xfrm>
          <a:prstGeom prst="rect">
            <a:avLst/>
          </a:prstGeom>
          <a:noFill/>
          <a:ln/>
        </p:spPr>
        <p:txBody>
          <a:bodyPr wrap="square" lIns="0" tIns="0" rIns="0" bIns="0" rtlCol="0" anchor="t">
            <a:normAutofit/>
          </a:bodyPr>
          <a:lstStyle/>
          <a:p>
            <a:pPr indent="0" marL="0">
              <a:buNone/>
            </a:pPr>
            <a:r>
              <a:rPr lang="en-US" sz="1800" b="1" dirty="0">
                <a:solidFill>
                  <a:srgbClr val="FAFAFA"/>
                </a:solidFill>
                <a:latin typeface="Arial" pitchFamily="34" charset="0"/>
                <a:ea typeface="Arial" pitchFamily="34" charset="-122"/>
                <a:cs typeface="Arial" pitchFamily="34" charset="-120"/>
              </a:rPr>
              <a:t>Pre-Tool-Call Hook</a:t>
            </a:r>
            <a:endParaRPr lang="en-US" sz="1800" dirty="0"/>
          </a:p>
        </p:txBody>
      </p:sp>
      <p:sp>
        <p:nvSpPr>
          <p:cNvPr id="15" name="Text 10"/>
          <p:cNvSpPr/>
          <p:nvPr/>
        </p:nvSpPr>
        <p:spPr>
          <a:xfrm>
            <a:off x="8371637" y="2898648"/>
            <a:ext cx="2905658" cy="3090672"/>
          </a:xfrm>
          <a:prstGeom prst="rect">
            <a:avLst/>
          </a:prstGeom>
          <a:noFill/>
          <a:ln/>
        </p:spPr>
        <p:txBody>
          <a:bodyPr wrap="square" lIns="0" tIns="0" rIns="0" bIns="0" rtlCol="0" anchor="t">
            <a:normAutofit/>
          </a:bodyPr>
          <a:lstStyle/>
          <a:p>
            <a:pPr indent="0" marL="0">
              <a:buNone/>
            </a:pPr>
            <a:r>
              <a:rPr lang="en-US" sz="1500" dirty="0">
                <a:solidFill>
                  <a:srgbClr val="A8A29E"/>
                </a:solidFill>
                <a:latin typeface="Arial" pitchFamily="34" charset="0"/>
                <a:ea typeface="Arial" pitchFamily="34" charset="-122"/>
                <a:cs typeface="Arial" pitchFamily="34" charset="-120"/>
              </a:rPr>
              <a:t>Programmatically blocks risky commands before execution</a:t>
            </a:r>
            <a:endParaRPr lang="en-US" sz="1500" dirty="0"/>
          </a:p>
        </p:txBody>
      </p:sp>
      <p:sp>
        <p:nvSpPr>
          <p:cNvPr id="16" name="Text 11"/>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A8A29E"/>
                </a:solidFill>
                <a:latin typeface="Arial" pitchFamily="34" charset="0"/>
                <a:ea typeface="Arial" pitchFamily="34" charset="-122"/>
                <a:cs typeface="Arial"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FB923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FAFAFA"/>
                </a:solidFill>
                <a:latin typeface="Arial" pitchFamily="34" charset="0"/>
                <a:ea typeface="Arial" pitchFamily="34" charset="-122"/>
                <a:cs typeface="Arial" pitchFamily="34" charset="-120"/>
              </a:rPr>
              <a:t>2. Git Worktree Skill</a:t>
            </a:r>
            <a:endParaRPr lang="en-US" sz="3200" dirty="0"/>
          </a:p>
        </p:txBody>
      </p:sp>
      <p:sp>
        <p:nvSpPr>
          <p:cNvPr id="4" name="Shape 2"/>
          <p:cNvSpPr/>
          <p:nvPr/>
        </p:nvSpPr>
        <p:spPr>
          <a:xfrm>
            <a:off x="640080" y="1645920"/>
            <a:ext cx="5272888" cy="4480560"/>
          </a:xfrm>
          <a:prstGeom prst="rect">
            <a:avLst/>
          </a:prstGeom>
          <a:solidFill>
            <a:srgbClr val="1C1917"/>
          </a:solidFill>
          <a:ln/>
        </p:spPr>
      </p:sp>
      <p:sp>
        <p:nvSpPr>
          <p:cNvPr id="5" name="Shape 3"/>
          <p:cNvSpPr/>
          <p:nvPr/>
        </p:nvSpPr>
        <p:spPr>
          <a:xfrm>
            <a:off x="640080" y="1645920"/>
            <a:ext cx="5272888" cy="73152"/>
          </a:xfrm>
          <a:prstGeom prst="rect">
            <a:avLst/>
          </a:prstGeom>
          <a:solidFill>
            <a:srgbClr val="3B82F6"/>
          </a:solidFill>
          <a:ln/>
        </p:spPr>
      </p:sp>
      <p:sp>
        <p:nvSpPr>
          <p:cNvPr id="6" name="Text 4"/>
          <p:cNvSpPr/>
          <p:nvPr/>
        </p:nvSpPr>
        <p:spPr>
          <a:xfrm>
            <a:off x="960120" y="1920240"/>
            <a:ext cx="4632808" cy="640080"/>
          </a:xfrm>
          <a:prstGeom prst="rect">
            <a:avLst/>
          </a:prstGeom>
          <a:noFill/>
          <a:ln/>
        </p:spPr>
        <p:txBody>
          <a:bodyPr wrap="square" lIns="0" tIns="0" rIns="0" bIns="0" rtlCol="0" anchor="t">
            <a:normAutofit/>
          </a:bodyPr>
          <a:lstStyle/>
          <a:p>
            <a:pPr indent="0" marL="0">
              <a:buNone/>
            </a:pPr>
            <a:r>
              <a:rPr lang="en-US" sz="2200" b="1" dirty="0">
                <a:solidFill>
                  <a:srgbClr val="3B82F6"/>
                </a:solidFill>
                <a:latin typeface="Arial" pitchFamily="34" charset="0"/>
                <a:ea typeface="Arial" pitchFamily="34" charset="-122"/>
                <a:cs typeface="Arial" pitchFamily="34" charset="-120"/>
              </a:rPr>
              <a:t>Without Worktrees</a:t>
            </a:r>
            <a:endParaRPr lang="en-US" sz="2200" dirty="0"/>
          </a:p>
        </p:txBody>
      </p:sp>
      <p:sp>
        <p:nvSpPr>
          <p:cNvPr id="7" name="Text 5"/>
          <p:cNvSpPr/>
          <p:nvPr/>
        </p:nvSpPr>
        <p:spPr>
          <a:xfrm>
            <a:off x="960120" y="2651760"/>
            <a:ext cx="4632808" cy="320040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1800" dirty="0">
                <a:solidFill>
                  <a:srgbClr val="FAFAFA"/>
                </a:solidFill>
                <a:latin typeface="Arial" pitchFamily="34" charset="0"/>
                <a:ea typeface="Arial" pitchFamily="34" charset="-122"/>
                <a:cs typeface="Arial" pitchFamily="34" charset="-120"/>
              </a:rPr>
              <a:t>Agents fight over same files</a:t>
            </a:r>
            <a:endParaRPr lang="en-US" sz="1800" dirty="0"/>
          </a:p>
          <a:p>
            <a:pPr marL="279400" indent="-279400">
              <a:lnSpc>
                <a:spcPct val="110000"/>
              </a:lnSpc>
              <a:spcAft>
                <a:spcPts val="1000"/>
              </a:spcAft>
              <a:buSzPct val="100000"/>
              <a:buChar char="●"/>
            </a:pPr>
            <a:r>
              <a:rPr lang="en-US" sz="1800" dirty="0">
                <a:solidFill>
                  <a:srgbClr val="FAFAFA"/>
                </a:solidFill>
                <a:latin typeface="Arial" pitchFamily="34" charset="0"/>
                <a:ea typeface="Arial" pitchFamily="34" charset="-122"/>
                <a:cs typeface="Arial" pitchFamily="34" charset="-120"/>
              </a:rPr>
              <a:t>Limited parallel work</a:t>
            </a:r>
            <a:endParaRPr lang="en-US" sz="1800" dirty="0"/>
          </a:p>
          <a:p>
            <a:pPr marL="279400" indent="-279400">
              <a:lnSpc>
                <a:spcPct val="110000"/>
              </a:lnSpc>
              <a:spcAft>
                <a:spcPts val="1000"/>
              </a:spcAft>
              <a:buSzPct val="100000"/>
              <a:buChar char="●"/>
            </a:pPr>
            <a:r>
              <a:rPr lang="en-US" sz="1800" dirty="0">
                <a:solidFill>
                  <a:srgbClr val="FAFAFA"/>
                </a:solidFill>
                <a:latin typeface="Arial" pitchFamily="34" charset="0"/>
                <a:ea typeface="Arial" pitchFamily="34" charset="-122"/>
                <a:cs typeface="Arial" pitchFamily="34" charset="-120"/>
              </a:rPr>
              <a:t>Prone to conflicts</a:t>
            </a:r>
            <a:endParaRPr lang="en-US" sz="1800" dirty="0"/>
          </a:p>
        </p:txBody>
      </p:sp>
      <p:sp>
        <p:nvSpPr>
          <p:cNvPr id="8" name="Shape 6"/>
          <p:cNvSpPr/>
          <p:nvPr/>
        </p:nvSpPr>
        <p:spPr>
          <a:xfrm>
            <a:off x="6278728" y="1645920"/>
            <a:ext cx="5272888" cy="4480560"/>
          </a:xfrm>
          <a:prstGeom prst="rect">
            <a:avLst/>
          </a:prstGeom>
          <a:solidFill>
            <a:srgbClr val="1C1917"/>
          </a:solidFill>
          <a:ln/>
        </p:spPr>
      </p:sp>
      <p:sp>
        <p:nvSpPr>
          <p:cNvPr id="9" name="Shape 7"/>
          <p:cNvSpPr/>
          <p:nvPr/>
        </p:nvSpPr>
        <p:spPr>
          <a:xfrm>
            <a:off x="6278728" y="1645920"/>
            <a:ext cx="5272888" cy="73152"/>
          </a:xfrm>
          <a:prstGeom prst="rect">
            <a:avLst/>
          </a:prstGeom>
          <a:solidFill>
            <a:srgbClr val="8B5CF6"/>
          </a:solidFill>
          <a:ln/>
        </p:spPr>
      </p:sp>
      <p:sp>
        <p:nvSpPr>
          <p:cNvPr id="10" name="Text 8"/>
          <p:cNvSpPr/>
          <p:nvPr/>
        </p:nvSpPr>
        <p:spPr>
          <a:xfrm>
            <a:off x="6598768" y="1920240"/>
            <a:ext cx="4632808" cy="640080"/>
          </a:xfrm>
          <a:prstGeom prst="rect">
            <a:avLst/>
          </a:prstGeom>
          <a:noFill/>
          <a:ln/>
        </p:spPr>
        <p:txBody>
          <a:bodyPr wrap="square" lIns="0" tIns="0" rIns="0" bIns="0" rtlCol="0" anchor="t">
            <a:normAutofit/>
          </a:bodyPr>
          <a:lstStyle/>
          <a:p>
            <a:pPr indent="0" marL="0">
              <a:buNone/>
            </a:pPr>
            <a:r>
              <a:rPr lang="en-US" sz="2200" b="1" dirty="0">
                <a:solidFill>
                  <a:srgbClr val="8B5CF6"/>
                </a:solidFill>
                <a:latin typeface="Arial" pitchFamily="34" charset="0"/>
                <a:ea typeface="Arial" pitchFamily="34" charset="-122"/>
                <a:cs typeface="Arial" pitchFamily="34" charset="-120"/>
              </a:rPr>
              <a:t>With Worktrees</a:t>
            </a:r>
            <a:endParaRPr lang="en-US" sz="2200" dirty="0"/>
          </a:p>
        </p:txBody>
      </p:sp>
      <p:sp>
        <p:nvSpPr>
          <p:cNvPr id="11" name="Text 9"/>
          <p:cNvSpPr/>
          <p:nvPr/>
        </p:nvSpPr>
        <p:spPr>
          <a:xfrm>
            <a:off x="6598768" y="2651760"/>
            <a:ext cx="4632808" cy="320040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1800" dirty="0">
                <a:solidFill>
                  <a:srgbClr val="FAFAFA"/>
                </a:solidFill>
                <a:latin typeface="Arial" pitchFamily="34" charset="0"/>
                <a:ea typeface="Arial" pitchFamily="34" charset="-122"/>
                <a:cs typeface="Arial" pitchFamily="34" charset="-120"/>
              </a:rPr>
              <a:t>Isolated agent environments</a:t>
            </a:r>
            <a:endParaRPr lang="en-US" sz="1800" dirty="0"/>
          </a:p>
          <a:p>
            <a:pPr marL="279400" indent="-279400">
              <a:lnSpc>
                <a:spcPct val="110000"/>
              </a:lnSpc>
              <a:spcAft>
                <a:spcPts val="1000"/>
              </a:spcAft>
              <a:buSzPct val="100000"/>
              <a:buChar char="●"/>
            </a:pPr>
            <a:r>
              <a:rPr lang="en-US" sz="1800" dirty="0">
                <a:solidFill>
                  <a:srgbClr val="FAFAFA"/>
                </a:solidFill>
                <a:latin typeface="Arial" pitchFamily="34" charset="0"/>
                <a:ea typeface="Arial" pitchFamily="34" charset="-122"/>
                <a:cs typeface="Arial" pitchFamily="34" charset="-120"/>
              </a:rPr>
              <a:t>Work on same repo in parallel</a:t>
            </a:r>
            <a:endParaRPr lang="en-US" sz="1800" dirty="0"/>
          </a:p>
          <a:p>
            <a:pPr marL="279400" indent="-279400">
              <a:lnSpc>
                <a:spcPct val="110000"/>
              </a:lnSpc>
              <a:spcAft>
                <a:spcPts val="1000"/>
              </a:spcAft>
              <a:buSzPct val="100000"/>
              <a:buChar char="●"/>
            </a:pPr>
            <a:r>
              <a:rPr lang="en-US" sz="1800" dirty="0">
                <a:solidFill>
                  <a:srgbClr val="FAFAFA"/>
                </a:solidFill>
                <a:latin typeface="Arial" pitchFamily="34" charset="0"/>
                <a:ea typeface="Arial" pitchFamily="34" charset="-122"/>
                <a:cs typeface="Arial" pitchFamily="34" charset="-120"/>
              </a:rPr>
              <a:t>Faster task completion</a:t>
            </a:r>
            <a:endParaRPr lang="en-US" sz="1800" dirty="0"/>
          </a:p>
        </p:txBody>
      </p:sp>
      <p:sp>
        <p:nvSpPr>
          <p:cNvPr id="12" name="Text 10"/>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A8A29E"/>
                </a:solidFill>
                <a:latin typeface="Arial" pitchFamily="34" charset="0"/>
                <a:ea typeface="Arial" pitchFamily="34" charset="-122"/>
                <a:cs typeface="Arial"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C0A0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333695" y="0"/>
            <a:ext cx="6858000" cy="6858000"/>
          </a:xfrm>
          <a:prstGeom prst="rect">
            <a:avLst/>
          </a:prstGeom>
        </p:spPr>
      </p:pic>
      <p:sp>
        <p:nvSpPr>
          <p:cNvPr id="3" name="Shape 0"/>
          <p:cNvSpPr/>
          <p:nvPr/>
        </p:nvSpPr>
        <p:spPr>
          <a:xfrm>
            <a:off x="640080" y="1005840"/>
            <a:ext cx="502920" cy="64008"/>
          </a:xfrm>
          <a:prstGeom prst="rect">
            <a:avLst/>
          </a:prstGeom>
          <a:solidFill>
            <a:srgbClr val="FB923C"/>
          </a:solidFill>
          <a:ln/>
        </p:spPr>
      </p:sp>
      <p:sp>
        <p:nvSpPr>
          <p:cNvPr id="4" name="Text 1"/>
          <p:cNvSpPr/>
          <p:nvPr/>
        </p:nvSpPr>
        <p:spPr>
          <a:xfrm>
            <a:off x="640080" y="1188720"/>
            <a:ext cx="4053535" cy="1188720"/>
          </a:xfrm>
          <a:prstGeom prst="rect">
            <a:avLst/>
          </a:prstGeom>
          <a:noFill/>
          <a:ln/>
        </p:spPr>
        <p:txBody>
          <a:bodyPr wrap="square" lIns="0" tIns="0" rIns="0" bIns="0" rtlCol="0" anchor="t">
            <a:normAutofit/>
          </a:bodyPr>
          <a:lstStyle/>
          <a:p>
            <a:pPr indent="0" marL="0">
              <a:buNone/>
            </a:pPr>
            <a:r>
              <a:rPr lang="en-US" sz="3000" b="1" dirty="0">
                <a:solidFill>
                  <a:srgbClr val="FAFAFA"/>
                </a:solidFill>
                <a:latin typeface="Arial" pitchFamily="34" charset="0"/>
                <a:ea typeface="Arial" pitchFamily="34" charset="-122"/>
                <a:cs typeface="Arial" pitchFamily="34" charset="-120"/>
              </a:rPr>
              <a:t>3. VPS Server Management</a:t>
            </a:r>
            <a:endParaRPr lang="en-US" sz="3000" dirty="0"/>
          </a:p>
        </p:txBody>
      </p:sp>
      <p:sp>
        <p:nvSpPr>
          <p:cNvPr id="5" name="Text 2"/>
          <p:cNvSpPr/>
          <p:nvPr/>
        </p:nvSpPr>
        <p:spPr>
          <a:xfrm>
            <a:off x="640080" y="2560320"/>
            <a:ext cx="4053535" cy="356616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2000" dirty="0">
                <a:solidFill>
                  <a:srgbClr val="FAFAFA"/>
                </a:solidFill>
                <a:latin typeface="Arial" pitchFamily="34" charset="0"/>
                <a:ea typeface="Arial" pitchFamily="34" charset="-122"/>
                <a:cs typeface="Arial" pitchFamily="34" charset="-120"/>
              </a:rPr>
              <a:t>Isolate agents on separate VPSs</a:t>
            </a:r>
            <a:endParaRPr lang="en-US" sz="2000" dirty="0"/>
          </a:p>
          <a:p>
            <a:pPr marL="279400" indent="-279400">
              <a:lnSpc>
                <a:spcPct val="110000"/>
              </a:lnSpc>
              <a:spcAft>
                <a:spcPts val="1000"/>
              </a:spcAft>
              <a:buSzPct val="100000"/>
              <a:buChar char="●"/>
            </a:pPr>
            <a:r>
              <a:rPr lang="en-US" sz="2000" dirty="0">
                <a:solidFill>
                  <a:srgbClr val="FAFAFA"/>
                </a:solidFill>
                <a:latin typeface="Arial" pitchFamily="34" charset="0"/>
                <a:ea typeface="Arial" pitchFamily="34" charset="-122"/>
                <a:cs typeface="Arial" pitchFamily="34" charset="-120"/>
              </a:rPr>
              <a:t>Manage multiple VPSs with one agent</a:t>
            </a:r>
            <a:endParaRPr lang="en-US" sz="2000" dirty="0"/>
          </a:p>
          <a:p>
            <a:pPr marL="279400" indent="-279400">
              <a:lnSpc>
                <a:spcPct val="110000"/>
              </a:lnSpc>
              <a:spcAft>
                <a:spcPts val="1000"/>
              </a:spcAft>
              <a:buSzPct val="100000"/>
              <a:buChar char="●"/>
            </a:pPr>
            <a:r>
              <a:rPr lang="en-US" sz="2000" dirty="0">
                <a:solidFill>
                  <a:srgbClr val="FAFAFA"/>
                </a:solidFill>
                <a:latin typeface="Arial" pitchFamily="34" charset="0"/>
                <a:ea typeface="Arial" pitchFamily="34" charset="-122"/>
                <a:cs typeface="Arial" pitchFamily="34" charset="-120"/>
              </a:rPr>
              <a:t>Update models and recover crashed agents easily</a:t>
            </a:r>
            <a:endParaRPr lang="en-US" sz="2000" dirty="0"/>
          </a:p>
          <a:p>
            <a:pPr marL="279400" indent="-279400">
              <a:lnSpc>
                <a:spcPct val="110000"/>
              </a:lnSpc>
              <a:spcAft>
                <a:spcPts val="1000"/>
              </a:spcAft>
              <a:buSzPct val="100000"/>
              <a:buChar char="●"/>
            </a:pPr>
            <a:r>
              <a:rPr lang="en-US" sz="2000" dirty="0">
                <a:solidFill>
                  <a:srgbClr val="FAFAFA"/>
                </a:solidFill>
                <a:latin typeface="Arial" pitchFamily="34" charset="0"/>
                <a:ea typeface="Arial" pitchFamily="34" charset="-122"/>
                <a:cs typeface="Arial" pitchFamily="34" charset="-120"/>
              </a:rPr>
              <a:t>Boost productivity in coding &amp; personal life</a:t>
            </a:r>
            <a:endParaRPr lang="en-US" sz="2000" dirty="0"/>
          </a:p>
        </p:txBody>
      </p:sp>
      <p:sp>
        <p:nvSpPr>
          <p:cNvPr id="6" name="Text 3"/>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A8A29E"/>
                </a:solidFill>
                <a:latin typeface="Arial" pitchFamily="34" charset="0"/>
                <a:ea typeface="Arial" pitchFamily="34" charset="-122"/>
                <a:cs typeface="Arial"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FB923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FAFAFA"/>
                </a:solidFill>
                <a:latin typeface="Arial" pitchFamily="34" charset="0"/>
                <a:ea typeface="Arial" pitchFamily="34" charset="-122"/>
                <a:cs typeface="Arial" pitchFamily="34" charset="-120"/>
              </a:rPr>
              <a:t>4. Goal Loop Skill</a:t>
            </a:r>
            <a:endParaRPr lang="en-US" sz="3200" dirty="0"/>
          </a:p>
        </p:txBody>
      </p:sp>
      <p:sp>
        <p:nvSpPr>
          <p:cNvPr id="4" name="Text 2"/>
          <p:cNvSpPr/>
          <p:nvPr/>
        </p:nvSpPr>
        <p:spPr>
          <a:xfrm>
            <a:off x="640080" y="1645920"/>
            <a:ext cx="9539935" cy="448056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2200" dirty="0">
                <a:solidFill>
                  <a:srgbClr val="FAFAFA"/>
                </a:solidFill>
                <a:latin typeface="Arial" pitchFamily="34" charset="0"/>
                <a:ea typeface="Arial" pitchFamily="34" charset="-122"/>
                <a:cs typeface="Arial" pitchFamily="34" charset="-120"/>
              </a:rPr>
              <a:t>Transforms vague instructions into specific goals</a:t>
            </a:r>
            <a:endParaRPr lang="en-US" sz="2200" dirty="0"/>
          </a:p>
          <a:p>
            <a:pPr marL="279400" indent="-279400">
              <a:lnSpc>
                <a:spcPct val="110000"/>
              </a:lnSpc>
              <a:spcAft>
                <a:spcPts val="1000"/>
              </a:spcAft>
              <a:buSzPct val="100000"/>
              <a:buChar char="●"/>
            </a:pPr>
            <a:r>
              <a:rPr lang="en-US" sz="2200" dirty="0">
                <a:solidFill>
                  <a:srgbClr val="FAFAFA"/>
                </a:solidFill>
                <a:latin typeface="Arial" pitchFamily="34" charset="0"/>
                <a:ea typeface="Arial" pitchFamily="34" charset="-122"/>
                <a:cs typeface="Arial" pitchFamily="34" charset="-120"/>
              </a:rPr>
              <a:t>Requires verifiable end outcomes (e.g., 'find 100 CMOs')</a:t>
            </a:r>
            <a:endParaRPr lang="en-US" sz="2200" dirty="0"/>
          </a:p>
          <a:p>
            <a:pPr marL="279400" indent="-279400">
              <a:lnSpc>
                <a:spcPct val="110000"/>
              </a:lnSpc>
              <a:spcAft>
                <a:spcPts val="1000"/>
              </a:spcAft>
              <a:buSzPct val="100000"/>
              <a:buChar char="●"/>
            </a:pPr>
            <a:r>
              <a:rPr lang="en-US" sz="2200" dirty="0">
                <a:solidFill>
                  <a:srgbClr val="FAFAFA"/>
                </a:solidFill>
                <a:latin typeface="Arial" pitchFamily="34" charset="0"/>
                <a:ea typeface="Arial" pitchFamily="34" charset="-122"/>
                <a:cs typeface="Arial" pitchFamily="34" charset="-120"/>
              </a:rPr>
              <a:t>Agents will 'move mountains' to achieve clear conditions</a:t>
            </a:r>
            <a:endParaRPr lang="en-US" sz="2200" dirty="0"/>
          </a:p>
          <a:p>
            <a:pPr marL="279400" indent="-279400">
              <a:lnSpc>
                <a:spcPct val="110000"/>
              </a:lnSpc>
              <a:spcAft>
                <a:spcPts val="1000"/>
              </a:spcAft>
              <a:buSzPct val="100000"/>
              <a:buChar char="●"/>
            </a:pPr>
            <a:r>
              <a:rPr lang="en-US" sz="2200" dirty="0">
                <a:solidFill>
                  <a:srgbClr val="FAFAFA"/>
                </a:solidFill>
                <a:latin typeface="Arial" pitchFamily="34" charset="0"/>
                <a:ea typeface="Arial" pitchFamily="34" charset="-122"/>
                <a:cs typeface="Arial" pitchFamily="34" charset="-120"/>
              </a:rPr>
              <a:t>Saves time by automating detailed goal formulation</a:t>
            </a:r>
            <a:endParaRPr lang="en-US" sz="2200" dirty="0"/>
          </a:p>
        </p:txBody>
      </p:sp>
      <p:sp>
        <p:nvSpPr>
          <p:cNvPr id="5" name="Text 3"/>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A8A29E"/>
                </a:solidFill>
                <a:latin typeface="Arial" pitchFamily="34" charset="0"/>
                <a:ea typeface="Arial" pitchFamily="34" charset="-122"/>
                <a:cs typeface="Arial"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FB923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FAFAFA"/>
                </a:solidFill>
                <a:latin typeface="Arial" pitchFamily="34" charset="0"/>
                <a:ea typeface="Arial" pitchFamily="34" charset="-122"/>
                <a:cs typeface="Arial" pitchFamily="34" charset="-120"/>
              </a:rPr>
              <a:t>5. Setup Help Skill</a:t>
            </a:r>
            <a:endParaRPr lang="en-US" sz="3200" dirty="0"/>
          </a:p>
        </p:txBody>
      </p:sp>
      <p:sp>
        <p:nvSpPr>
          <p:cNvPr id="4" name="Shape 2"/>
          <p:cNvSpPr/>
          <p:nvPr/>
        </p:nvSpPr>
        <p:spPr>
          <a:xfrm>
            <a:off x="640080" y="1645920"/>
            <a:ext cx="3454298" cy="4480560"/>
          </a:xfrm>
          <a:prstGeom prst="rect">
            <a:avLst/>
          </a:prstGeom>
          <a:solidFill>
            <a:srgbClr val="1C1917"/>
          </a:solidFill>
          <a:ln/>
        </p:spPr>
      </p:sp>
      <p:pic>
        <p:nvPicPr>
          <p:cNvPr id="5" name="Image 0" descr="preencoded.png">    </p:cNvPr>
          <p:cNvPicPr>
            <a:picLocks noChangeAspect="1"/>
          </p:cNvPicPr>
          <p:nvPr/>
        </p:nvPicPr>
        <p:blipFill>
          <a:blip r:embed="rId1"/>
          <a:stretch>
            <a:fillRect/>
          </a:stretch>
        </p:blipFill>
        <p:spPr>
          <a:xfrm>
            <a:off x="914400" y="1920240"/>
            <a:ext cx="502920" cy="502920"/>
          </a:xfrm>
          <a:prstGeom prst="rect">
            <a:avLst/>
          </a:prstGeom>
        </p:spPr>
      </p:pic>
      <p:sp>
        <p:nvSpPr>
          <p:cNvPr id="6" name="Text 3"/>
          <p:cNvSpPr/>
          <p:nvPr/>
        </p:nvSpPr>
        <p:spPr>
          <a:xfrm>
            <a:off x="914400" y="2514600"/>
            <a:ext cx="2905658" cy="320040"/>
          </a:xfrm>
          <a:prstGeom prst="rect">
            <a:avLst/>
          </a:prstGeom>
          <a:noFill/>
          <a:ln/>
        </p:spPr>
        <p:txBody>
          <a:bodyPr wrap="square" lIns="0" tIns="0" rIns="0" bIns="0" rtlCol="0" anchor="t">
            <a:normAutofit/>
          </a:bodyPr>
          <a:lstStyle/>
          <a:p>
            <a:pPr indent="0" marL="0">
              <a:buNone/>
            </a:pPr>
            <a:r>
              <a:rPr lang="en-US" sz="1800" b="1" dirty="0">
                <a:solidFill>
                  <a:srgbClr val="FAFAFA"/>
                </a:solidFill>
                <a:latin typeface="Arial" pitchFamily="34" charset="0"/>
                <a:ea typeface="Arial" pitchFamily="34" charset="-122"/>
                <a:cs typeface="Arial" pitchFamily="34" charset="-120"/>
              </a:rPr>
              <a:t>Guided Setup</a:t>
            </a:r>
            <a:endParaRPr lang="en-US" sz="1800" dirty="0"/>
          </a:p>
        </p:txBody>
      </p:sp>
      <p:sp>
        <p:nvSpPr>
          <p:cNvPr id="7" name="Text 4"/>
          <p:cNvSpPr/>
          <p:nvPr/>
        </p:nvSpPr>
        <p:spPr>
          <a:xfrm>
            <a:off x="914400" y="2898648"/>
            <a:ext cx="2905658" cy="3090672"/>
          </a:xfrm>
          <a:prstGeom prst="rect">
            <a:avLst/>
          </a:prstGeom>
          <a:noFill/>
          <a:ln/>
        </p:spPr>
        <p:txBody>
          <a:bodyPr wrap="square" lIns="0" tIns="0" rIns="0" bIns="0" rtlCol="0" anchor="t">
            <a:normAutofit/>
          </a:bodyPr>
          <a:lstStyle/>
          <a:p>
            <a:pPr indent="0" marL="0">
              <a:buNone/>
            </a:pPr>
            <a:r>
              <a:rPr lang="en-US" sz="1500" dirty="0">
                <a:solidFill>
                  <a:srgbClr val="A8A29E"/>
                </a:solidFill>
                <a:latin typeface="Arial" pitchFamily="34" charset="0"/>
                <a:ea typeface="Arial" pitchFamily="34" charset="-122"/>
                <a:cs typeface="Arial" pitchFamily="34" charset="-120"/>
              </a:rPr>
              <a:t>Agent guides you through complex setup processes</a:t>
            </a:r>
            <a:endParaRPr lang="en-US" sz="1500" dirty="0"/>
          </a:p>
        </p:txBody>
      </p:sp>
      <p:sp>
        <p:nvSpPr>
          <p:cNvPr id="8" name="Shape 5"/>
          <p:cNvSpPr/>
          <p:nvPr/>
        </p:nvSpPr>
        <p:spPr>
          <a:xfrm>
            <a:off x="4368698" y="1645920"/>
            <a:ext cx="3454298" cy="4480560"/>
          </a:xfrm>
          <a:prstGeom prst="rect">
            <a:avLst/>
          </a:prstGeom>
          <a:solidFill>
            <a:srgbClr val="1C1917"/>
          </a:solidFill>
          <a:ln/>
        </p:spPr>
      </p:sp>
      <p:pic>
        <p:nvPicPr>
          <p:cNvPr id="9" name="Image 1" descr="preencoded.png">    </p:cNvPr>
          <p:cNvPicPr>
            <a:picLocks noChangeAspect="1"/>
          </p:cNvPicPr>
          <p:nvPr/>
        </p:nvPicPr>
        <p:blipFill>
          <a:blip r:embed="rId2"/>
          <a:stretch>
            <a:fillRect/>
          </a:stretch>
        </p:blipFill>
        <p:spPr>
          <a:xfrm>
            <a:off x="4643018" y="1920240"/>
            <a:ext cx="502920" cy="502920"/>
          </a:xfrm>
          <a:prstGeom prst="rect">
            <a:avLst/>
          </a:prstGeom>
        </p:spPr>
      </p:pic>
      <p:sp>
        <p:nvSpPr>
          <p:cNvPr id="10" name="Text 6"/>
          <p:cNvSpPr/>
          <p:nvPr/>
        </p:nvSpPr>
        <p:spPr>
          <a:xfrm>
            <a:off x="4643018" y="2514600"/>
            <a:ext cx="2905658" cy="320040"/>
          </a:xfrm>
          <a:prstGeom prst="rect">
            <a:avLst/>
          </a:prstGeom>
          <a:noFill/>
          <a:ln/>
        </p:spPr>
        <p:txBody>
          <a:bodyPr wrap="square" lIns="0" tIns="0" rIns="0" bIns="0" rtlCol="0" anchor="t">
            <a:normAutofit/>
          </a:bodyPr>
          <a:lstStyle/>
          <a:p>
            <a:pPr indent="0" marL="0">
              <a:buNone/>
            </a:pPr>
            <a:r>
              <a:rPr lang="en-US" sz="1800" b="1" dirty="0">
                <a:solidFill>
                  <a:srgbClr val="FAFAFA"/>
                </a:solidFill>
                <a:latin typeface="Arial" pitchFamily="34" charset="0"/>
                <a:ea typeface="Arial" pitchFamily="34" charset="-122"/>
                <a:cs typeface="Arial" pitchFamily="34" charset="-120"/>
              </a:rPr>
              <a:t>Context Retention</a:t>
            </a:r>
            <a:endParaRPr lang="en-US" sz="1800" dirty="0"/>
          </a:p>
        </p:txBody>
      </p:sp>
      <p:sp>
        <p:nvSpPr>
          <p:cNvPr id="11" name="Text 7"/>
          <p:cNvSpPr/>
          <p:nvPr/>
        </p:nvSpPr>
        <p:spPr>
          <a:xfrm>
            <a:off x="4643018" y="2898648"/>
            <a:ext cx="2905658" cy="3090672"/>
          </a:xfrm>
          <a:prstGeom prst="rect">
            <a:avLst/>
          </a:prstGeom>
          <a:noFill/>
          <a:ln/>
        </p:spPr>
        <p:txBody>
          <a:bodyPr wrap="square" lIns="0" tIns="0" rIns="0" bIns="0" rtlCol="0" anchor="t">
            <a:normAutofit/>
          </a:bodyPr>
          <a:lstStyle/>
          <a:p>
            <a:pPr indent="0" marL="0">
              <a:buNone/>
            </a:pPr>
            <a:r>
              <a:rPr lang="en-US" sz="1500" dirty="0">
                <a:solidFill>
                  <a:srgbClr val="A8A29E"/>
                </a:solidFill>
                <a:latin typeface="Arial" pitchFamily="34" charset="0"/>
                <a:ea typeface="Arial" pitchFamily="34" charset="-122"/>
                <a:cs typeface="Arial" pitchFamily="34" charset="-120"/>
              </a:rPr>
              <a:t>Provides context for current step and lists remaining steps</a:t>
            </a:r>
            <a:endParaRPr lang="en-US" sz="1500" dirty="0"/>
          </a:p>
        </p:txBody>
      </p:sp>
      <p:sp>
        <p:nvSpPr>
          <p:cNvPr id="12" name="Shape 8"/>
          <p:cNvSpPr/>
          <p:nvPr/>
        </p:nvSpPr>
        <p:spPr>
          <a:xfrm>
            <a:off x="8097317" y="1645920"/>
            <a:ext cx="3454298" cy="4480560"/>
          </a:xfrm>
          <a:prstGeom prst="rect">
            <a:avLst/>
          </a:prstGeom>
          <a:solidFill>
            <a:srgbClr val="1C1917"/>
          </a:solidFill>
          <a:ln/>
        </p:spPr>
      </p:sp>
      <p:pic>
        <p:nvPicPr>
          <p:cNvPr id="13" name="Image 2" descr="preencoded.png">    </p:cNvPr>
          <p:cNvPicPr>
            <a:picLocks noChangeAspect="1"/>
          </p:cNvPicPr>
          <p:nvPr/>
        </p:nvPicPr>
        <p:blipFill>
          <a:blip r:embed="rId3"/>
          <a:stretch>
            <a:fillRect/>
          </a:stretch>
        </p:blipFill>
        <p:spPr>
          <a:xfrm>
            <a:off x="8371637" y="1920240"/>
            <a:ext cx="502920" cy="502920"/>
          </a:xfrm>
          <a:prstGeom prst="rect">
            <a:avLst/>
          </a:prstGeom>
        </p:spPr>
      </p:pic>
      <p:sp>
        <p:nvSpPr>
          <p:cNvPr id="14" name="Text 9"/>
          <p:cNvSpPr/>
          <p:nvPr/>
        </p:nvSpPr>
        <p:spPr>
          <a:xfrm>
            <a:off x="8371637" y="2514600"/>
            <a:ext cx="2905658" cy="320040"/>
          </a:xfrm>
          <a:prstGeom prst="rect">
            <a:avLst/>
          </a:prstGeom>
          <a:noFill/>
          <a:ln/>
        </p:spPr>
        <p:txBody>
          <a:bodyPr wrap="square" lIns="0" tIns="0" rIns="0" bIns="0" rtlCol="0" anchor="t">
            <a:normAutofit/>
          </a:bodyPr>
          <a:lstStyle/>
          <a:p>
            <a:pPr indent="0" marL="0">
              <a:buNone/>
            </a:pPr>
            <a:r>
              <a:rPr lang="en-US" sz="1800" b="1" dirty="0">
                <a:solidFill>
                  <a:srgbClr val="FAFAFA"/>
                </a:solidFill>
                <a:latin typeface="Arial" pitchFamily="34" charset="0"/>
                <a:ea typeface="Arial" pitchFamily="34" charset="-122"/>
                <a:cs typeface="Arial" pitchFamily="34" charset="-120"/>
              </a:rPr>
              <a:t>Detailed Exploration</a:t>
            </a:r>
            <a:endParaRPr lang="en-US" sz="1800" dirty="0"/>
          </a:p>
        </p:txBody>
      </p:sp>
      <p:sp>
        <p:nvSpPr>
          <p:cNvPr id="15" name="Text 10"/>
          <p:cNvSpPr/>
          <p:nvPr/>
        </p:nvSpPr>
        <p:spPr>
          <a:xfrm>
            <a:off x="8371637" y="2898648"/>
            <a:ext cx="2905658" cy="3090672"/>
          </a:xfrm>
          <a:prstGeom prst="rect">
            <a:avLst/>
          </a:prstGeom>
          <a:noFill/>
          <a:ln/>
        </p:spPr>
        <p:txBody>
          <a:bodyPr wrap="square" lIns="0" tIns="0" rIns="0" bIns="0" rtlCol="0" anchor="t">
            <a:normAutofit/>
          </a:bodyPr>
          <a:lstStyle/>
          <a:p>
            <a:pPr indent="0" marL="0">
              <a:buNone/>
            </a:pPr>
            <a:r>
              <a:rPr lang="en-US" sz="1500" dirty="0">
                <a:solidFill>
                  <a:srgbClr val="A8A29E"/>
                </a:solidFill>
                <a:latin typeface="Arial" pitchFamily="34" charset="0"/>
                <a:ea typeface="Arial" pitchFamily="34" charset="-122"/>
                <a:cs typeface="Arial" pitchFamily="34" charset="-120"/>
              </a:rPr>
              <a:t>Allows deeper inquiry into individual steps without losing overall progress</a:t>
            </a:r>
            <a:endParaRPr lang="en-US" sz="1500" dirty="0"/>
          </a:p>
        </p:txBody>
      </p:sp>
      <p:sp>
        <p:nvSpPr>
          <p:cNvPr id="16" name="Text 11"/>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A8A29E"/>
                </a:solidFill>
                <a:latin typeface="Arial" pitchFamily="34" charset="0"/>
                <a:ea typeface="Arial" pitchFamily="34" charset="-122"/>
                <a:cs typeface="Arial"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FB923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FAFAFA"/>
                </a:solidFill>
                <a:latin typeface="Arial" pitchFamily="34" charset="0"/>
                <a:ea typeface="Arial" pitchFamily="34" charset="-122"/>
                <a:cs typeface="Arial" pitchFamily="34" charset="-120"/>
              </a:rPr>
              <a:t>6. Anti-Sleep &amp; 7. Next Decision Skills</a:t>
            </a:r>
            <a:endParaRPr lang="en-US" sz="3200" dirty="0"/>
          </a:p>
        </p:txBody>
      </p:sp>
      <p:sp>
        <p:nvSpPr>
          <p:cNvPr id="4" name="Text 2"/>
          <p:cNvSpPr/>
          <p:nvPr/>
        </p:nvSpPr>
        <p:spPr>
          <a:xfrm>
            <a:off x="640080" y="1645920"/>
            <a:ext cx="9539935" cy="448056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2200" dirty="0">
                <a:solidFill>
                  <a:srgbClr val="FAFAFA"/>
                </a:solidFill>
                <a:latin typeface="Arial" pitchFamily="34" charset="0"/>
                <a:ea typeface="Arial" pitchFamily="34" charset="-122"/>
                <a:cs typeface="Arial" pitchFamily="34" charset="-120"/>
              </a:rPr>
              <a:t>Anti-Sleep: Prevents computer from sleeping (macOS caffeinate)</a:t>
            </a:r>
            <a:endParaRPr lang="en-US" sz="2200" dirty="0"/>
          </a:p>
          <a:p>
            <a:pPr marL="279400" indent="-279400">
              <a:lnSpc>
                <a:spcPct val="110000"/>
              </a:lnSpc>
              <a:spcAft>
                <a:spcPts val="1000"/>
              </a:spcAft>
              <a:buSzPct val="100000"/>
              <a:buChar char="●"/>
            </a:pPr>
            <a:r>
              <a:rPr lang="en-US" sz="2200" dirty="0">
                <a:solidFill>
                  <a:srgbClr val="FAFAFA"/>
                </a:solidFill>
                <a:latin typeface="Arial" pitchFamily="34" charset="0"/>
                <a:ea typeface="Arial" pitchFamily="34" charset="-122"/>
                <a:cs typeface="Arial" pitchFamily="34" charset="-120"/>
              </a:rPr>
              <a:t>Ensures agents run continuously overnight or during breaks</a:t>
            </a:r>
            <a:endParaRPr lang="en-US" sz="2200" dirty="0"/>
          </a:p>
          <a:p>
            <a:pPr marL="279400" indent="-279400">
              <a:lnSpc>
                <a:spcPct val="110000"/>
              </a:lnSpc>
              <a:spcAft>
                <a:spcPts val="1000"/>
              </a:spcAft>
              <a:buSzPct val="100000"/>
              <a:buChar char="●"/>
            </a:pPr>
            <a:r>
              <a:rPr lang="en-US" sz="2200" dirty="0">
                <a:solidFill>
                  <a:srgbClr val="FAFAFA"/>
                </a:solidFill>
                <a:latin typeface="Arial" pitchFamily="34" charset="0"/>
                <a:ea typeface="Arial" pitchFamily="34" charset="-122"/>
                <a:cs typeface="Arial" pitchFamily="34" charset="-120"/>
              </a:rPr>
              <a:t>Next Decision: Agent presents choices one-at-a-time</a:t>
            </a:r>
            <a:endParaRPr lang="en-US" sz="2200" dirty="0"/>
          </a:p>
          <a:p>
            <a:pPr marL="279400" indent="-279400">
              <a:lnSpc>
                <a:spcPct val="110000"/>
              </a:lnSpc>
              <a:spcAft>
                <a:spcPts val="1000"/>
              </a:spcAft>
              <a:buSzPct val="100000"/>
              <a:buChar char="●"/>
            </a:pPr>
            <a:r>
              <a:rPr lang="en-US" sz="2200" dirty="0">
                <a:solidFill>
                  <a:srgbClr val="FAFAFA"/>
                </a:solidFill>
                <a:latin typeface="Arial" pitchFamily="34" charset="0"/>
                <a:ea typeface="Arial" pitchFamily="34" charset="-122"/>
                <a:cs typeface="Arial" pitchFamily="34" charset="-120"/>
              </a:rPr>
              <a:t>Facilitates clear human decision-making on complex issues</a:t>
            </a:r>
            <a:endParaRPr lang="en-US" sz="2200" dirty="0"/>
          </a:p>
        </p:txBody>
      </p:sp>
      <p:sp>
        <p:nvSpPr>
          <p:cNvPr id="5" name="Text 3"/>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A8A29E"/>
                </a:solidFill>
                <a:latin typeface="Arial" pitchFamily="34" charset="0"/>
                <a:ea typeface="Arial" pitchFamily="34" charset="-122"/>
                <a:cs typeface="Arial"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FB923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FAFAFA"/>
                </a:solidFill>
                <a:latin typeface="Arial" pitchFamily="34" charset="0"/>
                <a:ea typeface="Arial" pitchFamily="34" charset="-122"/>
                <a:cs typeface="Arial" pitchFamily="34" charset="-120"/>
              </a:rPr>
              <a:t>8. Deep API Skill</a:t>
            </a:r>
            <a:endParaRPr lang="en-US" sz="3200" dirty="0"/>
          </a:p>
        </p:txBody>
      </p:sp>
      <p:sp>
        <p:nvSpPr>
          <p:cNvPr id="4" name="Shape 2"/>
          <p:cNvSpPr/>
          <p:nvPr/>
        </p:nvSpPr>
        <p:spPr>
          <a:xfrm>
            <a:off x="640080" y="1645920"/>
            <a:ext cx="3454298" cy="4480560"/>
          </a:xfrm>
          <a:prstGeom prst="rect">
            <a:avLst/>
          </a:prstGeom>
          <a:solidFill>
            <a:srgbClr val="1C1917"/>
          </a:solidFill>
          <a:ln/>
        </p:spPr>
      </p:sp>
      <p:pic>
        <p:nvPicPr>
          <p:cNvPr id="5" name="Image 0" descr="preencoded.png">    </p:cNvPr>
          <p:cNvPicPr>
            <a:picLocks noChangeAspect="1"/>
          </p:cNvPicPr>
          <p:nvPr/>
        </p:nvPicPr>
        <p:blipFill>
          <a:blip r:embed="rId1"/>
          <a:stretch>
            <a:fillRect/>
          </a:stretch>
        </p:blipFill>
        <p:spPr>
          <a:xfrm>
            <a:off x="914400" y="1920240"/>
            <a:ext cx="502920" cy="502920"/>
          </a:xfrm>
          <a:prstGeom prst="rect">
            <a:avLst/>
          </a:prstGeom>
        </p:spPr>
      </p:pic>
      <p:sp>
        <p:nvSpPr>
          <p:cNvPr id="6" name="Text 3"/>
          <p:cNvSpPr/>
          <p:nvPr/>
        </p:nvSpPr>
        <p:spPr>
          <a:xfrm>
            <a:off x="914400" y="2514600"/>
            <a:ext cx="2905658" cy="320040"/>
          </a:xfrm>
          <a:prstGeom prst="rect">
            <a:avLst/>
          </a:prstGeom>
          <a:noFill/>
          <a:ln/>
        </p:spPr>
        <p:txBody>
          <a:bodyPr wrap="square" lIns="0" tIns="0" rIns="0" bIns="0" rtlCol="0" anchor="t">
            <a:normAutofit/>
          </a:bodyPr>
          <a:lstStyle/>
          <a:p>
            <a:pPr indent="0" marL="0">
              <a:buNone/>
            </a:pPr>
            <a:r>
              <a:rPr lang="en-US" sz="1800" b="1" dirty="0">
                <a:solidFill>
                  <a:srgbClr val="FAFAFA"/>
                </a:solidFill>
                <a:latin typeface="Arial" pitchFamily="34" charset="0"/>
                <a:ea typeface="Arial" pitchFamily="34" charset="-122"/>
                <a:cs typeface="Arial" pitchFamily="34" charset="-120"/>
              </a:rPr>
              <a:t>Single API Key</a:t>
            </a:r>
            <a:endParaRPr lang="en-US" sz="1800" dirty="0"/>
          </a:p>
        </p:txBody>
      </p:sp>
      <p:sp>
        <p:nvSpPr>
          <p:cNvPr id="7" name="Text 4"/>
          <p:cNvSpPr/>
          <p:nvPr/>
        </p:nvSpPr>
        <p:spPr>
          <a:xfrm>
            <a:off x="914400" y="2898648"/>
            <a:ext cx="2905658" cy="3090672"/>
          </a:xfrm>
          <a:prstGeom prst="rect">
            <a:avLst/>
          </a:prstGeom>
          <a:noFill/>
          <a:ln/>
        </p:spPr>
        <p:txBody>
          <a:bodyPr wrap="square" lIns="0" tIns="0" rIns="0" bIns="0" rtlCol="0" anchor="t">
            <a:normAutofit/>
          </a:bodyPr>
          <a:lstStyle/>
          <a:p>
            <a:pPr indent="0" marL="0">
              <a:buNone/>
            </a:pPr>
            <a:r>
              <a:rPr lang="en-US" sz="1500" dirty="0">
                <a:solidFill>
                  <a:srgbClr val="A8A29E"/>
                </a:solidFill>
                <a:latin typeface="Arial" pitchFamily="34" charset="0"/>
                <a:ea typeface="Arial" pitchFamily="34" charset="-122"/>
                <a:cs typeface="Arial" pitchFamily="34" charset="-120"/>
              </a:rPr>
              <a:t>Gives agents access to world-class scraping and deep research</a:t>
            </a:r>
            <a:endParaRPr lang="en-US" sz="1500" dirty="0"/>
          </a:p>
        </p:txBody>
      </p:sp>
      <p:sp>
        <p:nvSpPr>
          <p:cNvPr id="8" name="Shape 5"/>
          <p:cNvSpPr/>
          <p:nvPr/>
        </p:nvSpPr>
        <p:spPr>
          <a:xfrm>
            <a:off x="4368698" y="1645920"/>
            <a:ext cx="3454298" cy="4480560"/>
          </a:xfrm>
          <a:prstGeom prst="rect">
            <a:avLst/>
          </a:prstGeom>
          <a:solidFill>
            <a:srgbClr val="1C1917"/>
          </a:solidFill>
          <a:ln/>
        </p:spPr>
      </p:sp>
      <p:pic>
        <p:nvPicPr>
          <p:cNvPr id="9" name="Image 1" descr="preencoded.png">    </p:cNvPr>
          <p:cNvPicPr>
            <a:picLocks noChangeAspect="1"/>
          </p:cNvPicPr>
          <p:nvPr/>
        </p:nvPicPr>
        <p:blipFill>
          <a:blip r:embed="rId2"/>
          <a:stretch>
            <a:fillRect/>
          </a:stretch>
        </p:blipFill>
        <p:spPr>
          <a:xfrm>
            <a:off x="4643018" y="1920240"/>
            <a:ext cx="502920" cy="502920"/>
          </a:xfrm>
          <a:prstGeom prst="rect">
            <a:avLst/>
          </a:prstGeom>
        </p:spPr>
      </p:pic>
      <p:sp>
        <p:nvSpPr>
          <p:cNvPr id="10" name="Text 6"/>
          <p:cNvSpPr/>
          <p:nvPr/>
        </p:nvSpPr>
        <p:spPr>
          <a:xfrm>
            <a:off x="4643018" y="2514600"/>
            <a:ext cx="2905658" cy="594360"/>
          </a:xfrm>
          <a:prstGeom prst="rect">
            <a:avLst/>
          </a:prstGeom>
          <a:noFill/>
          <a:ln/>
        </p:spPr>
        <p:txBody>
          <a:bodyPr wrap="square" lIns="0" tIns="0" rIns="0" bIns="0" rtlCol="0" anchor="t">
            <a:normAutofit/>
          </a:bodyPr>
          <a:lstStyle/>
          <a:p>
            <a:pPr indent="0" marL="0">
              <a:buNone/>
            </a:pPr>
            <a:r>
              <a:rPr lang="en-US" sz="1800" b="1" dirty="0">
                <a:solidFill>
                  <a:srgbClr val="FAFAFA"/>
                </a:solidFill>
                <a:latin typeface="Arial" pitchFamily="34" charset="0"/>
                <a:ea typeface="Arial" pitchFamily="34" charset="-122"/>
                <a:cs typeface="Arial" pitchFamily="34" charset="-120"/>
              </a:rPr>
              <a:t>Comprehensive Abilities</a:t>
            </a:r>
            <a:endParaRPr lang="en-US" sz="1800" dirty="0"/>
          </a:p>
        </p:txBody>
      </p:sp>
      <p:sp>
        <p:nvSpPr>
          <p:cNvPr id="11" name="Text 7"/>
          <p:cNvSpPr/>
          <p:nvPr/>
        </p:nvSpPr>
        <p:spPr>
          <a:xfrm>
            <a:off x="4643018" y="3172968"/>
            <a:ext cx="2905658" cy="2816352"/>
          </a:xfrm>
          <a:prstGeom prst="rect">
            <a:avLst/>
          </a:prstGeom>
          <a:noFill/>
          <a:ln/>
        </p:spPr>
        <p:txBody>
          <a:bodyPr wrap="square" lIns="0" tIns="0" rIns="0" bIns="0" rtlCol="0" anchor="t">
            <a:normAutofit/>
          </a:bodyPr>
          <a:lstStyle/>
          <a:p>
            <a:pPr indent="0" marL="0">
              <a:buNone/>
            </a:pPr>
            <a:r>
              <a:rPr lang="en-US" sz="1500" dirty="0">
                <a:solidFill>
                  <a:srgbClr val="A8A29E"/>
                </a:solidFill>
                <a:latin typeface="Arial" pitchFamily="34" charset="0"/>
                <a:ea typeface="Arial" pitchFamily="34" charset="-122"/>
                <a:cs typeface="Arial" pitchFamily="34" charset="-120"/>
              </a:rPr>
              <a:t>Includes web search, email sending, audio transcription, image generation</a:t>
            </a:r>
            <a:endParaRPr lang="en-US" sz="1500" dirty="0"/>
          </a:p>
        </p:txBody>
      </p:sp>
      <p:sp>
        <p:nvSpPr>
          <p:cNvPr id="12" name="Shape 8"/>
          <p:cNvSpPr/>
          <p:nvPr/>
        </p:nvSpPr>
        <p:spPr>
          <a:xfrm>
            <a:off x="8097317" y="1645920"/>
            <a:ext cx="3454298" cy="4480560"/>
          </a:xfrm>
          <a:prstGeom prst="rect">
            <a:avLst/>
          </a:prstGeom>
          <a:solidFill>
            <a:srgbClr val="1C1917"/>
          </a:solidFill>
          <a:ln/>
        </p:spPr>
      </p:sp>
      <p:pic>
        <p:nvPicPr>
          <p:cNvPr id="13" name="Image 2" descr="preencoded.png">    </p:cNvPr>
          <p:cNvPicPr>
            <a:picLocks noChangeAspect="1"/>
          </p:cNvPicPr>
          <p:nvPr/>
        </p:nvPicPr>
        <p:blipFill>
          <a:blip r:embed="rId3"/>
          <a:stretch>
            <a:fillRect/>
          </a:stretch>
        </p:blipFill>
        <p:spPr>
          <a:xfrm>
            <a:off x="8371637" y="1920240"/>
            <a:ext cx="502920" cy="502920"/>
          </a:xfrm>
          <a:prstGeom prst="rect">
            <a:avLst/>
          </a:prstGeom>
        </p:spPr>
      </p:pic>
      <p:sp>
        <p:nvSpPr>
          <p:cNvPr id="14" name="Text 9"/>
          <p:cNvSpPr/>
          <p:nvPr/>
        </p:nvSpPr>
        <p:spPr>
          <a:xfrm>
            <a:off x="8371637" y="2514600"/>
            <a:ext cx="2905658" cy="320040"/>
          </a:xfrm>
          <a:prstGeom prst="rect">
            <a:avLst/>
          </a:prstGeom>
          <a:noFill/>
          <a:ln/>
        </p:spPr>
        <p:txBody>
          <a:bodyPr wrap="square" lIns="0" tIns="0" rIns="0" bIns="0" rtlCol="0" anchor="t">
            <a:normAutofit/>
          </a:bodyPr>
          <a:lstStyle/>
          <a:p>
            <a:pPr indent="0" marL="0">
              <a:buNone/>
            </a:pPr>
            <a:r>
              <a:rPr lang="en-US" sz="1800" b="1" dirty="0">
                <a:solidFill>
                  <a:srgbClr val="FAFAFA"/>
                </a:solidFill>
                <a:latin typeface="Arial" pitchFamily="34" charset="0"/>
                <a:ea typeface="Arial" pitchFamily="34" charset="-122"/>
                <a:cs typeface="Arial" pitchFamily="34" charset="-120"/>
              </a:rPr>
              <a:t>Superior Performance</a:t>
            </a:r>
            <a:endParaRPr lang="en-US" sz="1800" dirty="0"/>
          </a:p>
        </p:txBody>
      </p:sp>
      <p:sp>
        <p:nvSpPr>
          <p:cNvPr id="15" name="Text 10"/>
          <p:cNvSpPr/>
          <p:nvPr/>
        </p:nvSpPr>
        <p:spPr>
          <a:xfrm>
            <a:off x="8371637" y="2898648"/>
            <a:ext cx="2905658" cy="3090672"/>
          </a:xfrm>
          <a:prstGeom prst="rect">
            <a:avLst/>
          </a:prstGeom>
          <a:noFill/>
          <a:ln/>
        </p:spPr>
        <p:txBody>
          <a:bodyPr wrap="square" lIns="0" tIns="0" rIns="0" bIns="0" rtlCol="0" anchor="t">
            <a:normAutofit/>
          </a:bodyPr>
          <a:lstStyle/>
          <a:p>
            <a:pPr indent="0" marL="0">
              <a:buNone/>
            </a:pPr>
            <a:r>
              <a:rPr lang="en-US" sz="1500" dirty="0">
                <a:solidFill>
                  <a:srgbClr val="A8A29E"/>
                </a:solidFill>
                <a:latin typeface="Arial" pitchFamily="34" charset="0"/>
                <a:ea typeface="Arial" pitchFamily="34" charset="-122"/>
                <a:cs typeface="Arial" pitchFamily="34" charset="-120"/>
              </a:rPr>
              <a:t>Faster, cheaper, and higher-quality results than alternatives</a:t>
            </a:r>
            <a:endParaRPr lang="en-US" sz="1500" dirty="0"/>
          </a:p>
        </p:txBody>
      </p:sp>
      <p:sp>
        <p:nvSpPr>
          <p:cNvPr id="16" name="Text 11"/>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A8A29E"/>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C0A09"/>
        </a:solidFill>
      </p:bgPr>
    </p:bg>
    <p:spTree>
      <p:nvGrpSpPr>
        <p:cNvPr id="1" name=""/>
        <p:cNvGrpSpPr/>
        <p:nvPr/>
      </p:nvGrpSpPr>
      <p:grpSpPr>
        <a:xfrm>
          <a:off x="0" y="0"/>
          <a:ext cx="0" cy="0"/>
          <a:chOff x="0" y="0"/>
          <a:chExt cx="0" cy="0"/>
        </a:xfrm>
      </p:grpSpPr>
      <p:sp>
        <p:nvSpPr>
          <p:cNvPr id="2" name="Shape 0"/>
          <p:cNvSpPr/>
          <p:nvPr/>
        </p:nvSpPr>
        <p:spPr>
          <a:xfrm>
            <a:off x="640080" y="393192"/>
            <a:ext cx="502920" cy="64008"/>
          </a:xfrm>
          <a:prstGeom prst="rect">
            <a:avLst/>
          </a:prstGeom>
          <a:solidFill>
            <a:srgbClr val="FB923C"/>
          </a:solidFill>
          <a:ln/>
        </p:spPr>
      </p:sp>
      <p:sp>
        <p:nvSpPr>
          <p:cNvPr id="3" name="Text 1"/>
          <p:cNvSpPr/>
          <p:nvPr/>
        </p:nvSpPr>
        <p:spPr>
          <a:xfrm>
            <a:off x="640080" y="502920"/>
            <a:ext cx="10911535" cy="960120"/>
          </a:xfrm>
          <a:prstGeom prst="rect">
            <a:avLst/>
          </a:prstGeom>
          <a:noFill/>
          <a:ln/>
        </p:spPr>
        <p:txBody>
          <a:bodyPr wrap="square" lIns="0" tIns="0" rIns="0" bIns="0" rtlCol="0" anchor="t">
            <a:normAutofit/>
          </a:bodyPr>
          <a:lstStyle/>
          <a:p>
            <a:pPr indent="0" marL="0">
              <a:buNone/>
            </a:pPr>
            <a:r>
              <a:rPr lang="en-US" sz="3200" b="1" dirty="0">
                <a:solidFill>
                  <a:srgbClr val="FAFAFA"/>
                </a:solidFill>
                <a:latin typeface="Arial" pitchFamily="34" charset="0"/>
                <a:ea typeface="Arial" pitchFamily="34" charset="-122"/>
                <a:cs typeface="Arial" pitchFamily="34" charset="-120"/>
              </a:rPr>
              <a:t>Sources</a:t>
            </a:r>
            <a:endParaRPr lang="en-US" sz="3200" dirty="0"/>
          </a:p>
        </p:txBody>
      </p:sp>
      <p:sp>
        <p:nvSpPr>
          <p:cNvPr id="4" name="Text 2"/>
          <p:cNvSpPr/>
          <p:nvPr/>
        </p:nvSpPr>
        <p:spPr>
          <a:xfrm>
            <a:off x="640080" y="1645920"/>
            <a:ext cx="10911535" cy="4480560"/>
          </a:xfrm>
          <a:prstGeom prst="rect">
            <a:avLst/>
          </a:prstGeom>
          <a:noFill/>
          <a:ln/>
        </p:spPr>
        <p:txBody>
          <a:bodyPr wrap="square" lIns="0" tIns="0" rIns="0" bIns="0" rtlCol="0" anchor="t">
            <a:normAutofit/>
          </a:bodyPr>
          <a:lstStyle/>
          <a:p>
            <a:pPr indent="0" marL="0">
              <a:spcAft>
                <a:spcPts val="1200"/>
              </a:spcAft>
              <a:buNone/>
            </a:pPr>
            <a:r>
              <a:rPr lang="en-US" sz="1800" b="1" dirty="0">
                <a:solidFill>
                  <a:srgbClr val="3B82F6"/>
                </a:solidFill>
                <a:latin typeface="Arial" pitchFamily="34" charset="0"/>
                <a:ea typeface="Arial" pitchFamily="34" charset="-122"/>
                <a:cs typeface="Arial" pitchFamily="34" charset="-120"/>
              </a:rPr>
              <a:t>1. </a:t>
            </a:r>
            <a:pPr indent="0" marL="0">
              <a:spcAft>
                <a:spcPts val="1200"/>
              </a:spcAft>
              <a:buNone/>
            </a:pPr>
            <a:r>
              <a:rPr lang="en-US" sz="1800" dirty="0">
                <a:solidFill>
                  <a:srgbClr val="FAFAFA"/>
                </a:solidFill>
                <a:latin typeface="Arial" pitchFamily="34" charset="0"/>
                <a:ea typeface="Arial" pitchFamily="34" charset="-122"/>
                <a:cs typeface="Arial" pitchFamily="34" charset="-120"/>
              </a:rPr>
              <a:t>Mastering AI Agents: 8 Essential Skills</a:t>
            </a:r>
            <a:endParaRPr lang="en-US" sz="1800" dirty="0"/>
          </a:p>
        </p:txBody>
      </p:sp>
      <p:sp>
        <p:nvSpPr>
          <p:cNvPr id="5" name="Text 3"/>
          <p:cNvSpPr/>
          <p:nvPr/>
        </p:nvSpPr>
        <p:spPr>
          <a:xfrm>
            <a:off x="10637215" y="6446520"/>
            <a:ext cx="914400" cy="274320"/>
          </a:xfrm>
          <a:prstGeom prst="rect">
            <a:avLst/>
          </a:prstGeom>
          <a:noFill/>
          <a:ln/>
        </p:spPr>
        <p:txBody>
          <a:bodyPr wrap="square" lIns="0" tIns="0" rIns="0" bIns="0" rtlCol="0" anchor="ctr"/>
          <a:lstStyle/>
          <a:p>
            <a:pPr algn="r" indent="0" marL="0">
              <a:buNone/>
            </a:pPr>
            <a:r>
              <a:rPr lang="en-US" sz="1000" dirty="0">
                <a:solidFill>
                  <a:srgbClr val="A8A29E"/>
                </a:solidFill>
                <a:latin typeface="Arial" pitchFamily="34" charset="0"/>
                <a:ea typeface="Arial" pitchFamily="34" charset="-122"/>
                <a:cs typeface="Arial"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C0A0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566160" y="0"/>
            <a:ext cx="12192000" cy="6858000"/>
          </a:xfrm>
          <a:prstGeom prst="rect">
            <a:avLst/>
          </a:prstGeom>
        </p:spPr>
      </p:pic>
      <p:sp>
        <p:nvSpPr>
          <p:cNvPr id="3" name="Shape 0"/>
          <p:cNvSpPr/>
          <p:nvPr/>
        </p:nvSpPr>
        <p:spPr>
          <a:xfrm>
            <a:off x="0" y="0"/>
            <a:ext cx="5303520" cy="6858000"/>
          </a:xfrm>
          <a:prstGeom prst="rect">
            <a:avLst/>
          </a:prstGeom>
          <a:solidFill>
            <a:srgbClr val="0C0A09"/>
          </a:solidFill>
          <a:ln/>
        </p:spPr>
      </p:sp>
      <p:pic>
        <p:nvPicPr>
          <p:cNvPr id="4" name="Image 1" descr="preencoded.png">    </p:cNvPr>
          <p:cNvPicPr>
            <a:picLocks noChangeAspect="1"/>
          </p:cNvPicPr>
          <p:nvPr/>
        </p:nvPicPr>
        <p:blipFill>
          <a:blip r:embed="rId2"/>
          <a:stretch>
            <a:fillRect/>
          </a:stretch>
        </p:blipFill>
        <p:spPr>
          <a:xfrm>
            <a:off x="5303520" y="0"/>
            <a:ext cx="3108960" cy="6858000"/>
          </a:xfrm>
          <a:prstGeom prst="rect">
            <a:avLst/>
          </a:prstGeom>
        </p:spPr>
      </p:pic>
      <p:sp>
        <p:nvSpPr>
          <p:cNvPr id="5" name="Shape 1"/>
          <p:cNvSpPr/>
          <p:nvPr/>
        </p:nvSpPr>
        <p:spPr>
          <a:xfrm>
            <a:off x="640080" y="1005840"/>
            <a:ext cx="731520" cy="73152"/>
          </a:xfrm>
          <a:prstGeom prst="rect">
            <a:avLst/>
          </a:prstGeom>
          <a:solidFill>
            <a:srgbClr val="FB923C"/>
          </a:solidFill>
          <a:ln/>
        </p:spPr>
      </p:sp>
      <p:sp>
        <p:nvSpPr>
          <p:cNvPr id="6" name="Text 2"/>
          <p:cNvSpPr/>
          <p:nvPr/>
        </p:nvSpPr>
        <p:spPr>
          <a:xfrm>
            <a:off x="640080" y="1234440"/>
            <a:ext cx="5120640" cy="1188720"/>
          </a:xfrm>
          <a:prstGeom prst="rect">
            <a:avLst/>
          </a:prstGeom>
          <a:noFill/>
          <a:ln/>
        </p:spPr>
        <p:txBody>
          <a:bodyPr wrap="square" lIns="0" tIns="0" rIns="0" bIns="0" rtlCol="0" anchor="t">
            <a:normAutofit/>
          </a:bodyPr>
          <a:lstStyle/>
          <a:p>
            <a:pPr indent="0" marL="0">
              <a:buNone/>
            </a:pPr>
            <a:r>
              <a:rPr lang="en-US" sz="3400" b="1" dirty="0">
                <a:solidFill>
                  <a:srgbClr val="FAFAFA"/>
                </a:solidFill>
                <a:latin typeface="Arial" pitchFamily="34" charset="0"/>
                <a:ea typeface="Arial" pitchFamily="34" charset="-122"/>
                <a:cs typeface="Arial" pitchFamily="34" charset="-120"/>
              </a:rPr>
              <a:t>Empower Your AI Agents</a:t>
            </a:r>
            <a:endParaRPr lang="en-US" sz="3400" dirty="0"/>
          </a:p>
        </p:txBody>
      </p:sp>
      <p:sp>
        <p:nvSpPr>
          <p:cNvPr id="7" name="Text 3"/>
          <p:cNvSpPr/>
          <p:nvPr/>
        </p:nvSpPr>
        <p:spPr>
          <a:xfrm>
            <a:off x="640080" y="2606040"/>
            <a:ext cx="5120640" cy="3200400"/>
          </a:xfrm>
          <a:prstGeom prst="rect">
            <a:avLst/>
          </a:prstGeom>
          <a:noFill/>
          <a:ln/>
        </p:spPr>
        <p:txBody>
          <a:bodyPr wrap="square" lIns="0" tIns="0" rIns="0" bIns="0" rtlCol="0" anchor="t">
            <a:normAutofit/>
          </a:bodyPr>
          <a:lstStyle/>
          <a:p>
            <a:pPr marL="279400" indent="-279400">
              <a:lnSpc>
                <a:spcPct val="110000"/>
              </a:lnSpc>
              <a:spcAft>
                <a:spcPts val="1000"/>
              </a:spcAft>
              <a:buSzPct val="100000"/>
              <a:buChar char="●"/>
            </a:pPr>
            <a:r>
              <a:rPr lang="en-US" sz="2000" dirty="0">
                <a:solidFill>
                  <a:srgbClr val="FAFAFA"/>
                </a:solidFill>
                <a:latin typeface="Arial" pitchFamily="34" charset="0"/>
                <a:ea typeface="Arial" pitchFamily="34" charset="-122"/>
                <a:cs typeface="Arial" pitchFamily="34" charset="-120"/>
              </a:rPr>
              <a:t>Implement Guardrails &amp; Worktrees for efficiency and safety</a:t>
            </a:r>
            <a:endParaRPr lang="en-US" sz="2000" dirty="0"/>
          </a:p>
          <a:p>
            <a:pPr marL="279400" indent="-279400">
              <a:lnSpc>
                <a:spcPct val="110000"/>
              </a:lnSpc>
              <a:spcAft>
                <a:spcPts val="1000"/>
              </a:spcAft>
              <a:buSzPct val="100000"/>
              <a:buChar char="●"/>
            </a:pPr>
            <a:r>
              <a:rPr lang="en-US" sz="2000" dirty="0">
                <a:solidFill>
                  <a:srgbClr val="FAFAFA"/>
                </a:solidFill>
                <a:latin typeface="Arial" pitchFamily="34" charset="0"/>
                <a:ea typeface="Arial" pitchFamily="34" charset="-122"/>
                <a:cs typeface="Arial" pitchFamily="34" charset="-120"/>
              </a:rPr>
              <a:t>Utilize VPS for isolated agent environments</a:t>
            </a:r>
            <a:endParaRPr lang="en-US" sz="2000" dirty="0"/>
          </a:p>
          <a:p>
            <a:pPr marL="279400" indent="-279400">
              <a:lnSpc>
                <a:spcPct val="110000"/>
              </a:lnSpc>
              <a:spcAft>
                <a:spcPts val="1000"/>
              </a:spcAft>
              <a:buSzPct val="100000"/>
              <a:buChar char="●"/>
            </a:pPr>
            <a:r>
              <a:rPr lang="en-US" sz="2000" dirty="0">
                <a:solidFill>
                  <a:srgbClr val="FAFAFA"/>
                </a:solidFill>
                <a:latin typeface="Arial" pitchFamily="34" charset="0"/>
                <a:ea typeface="Arial" pitchFamily="34" charset="-122"/>
                <a:cs typeface="Arial" pitchFamily="34" charset="-120"/>
              </a:rPr>
              <a:t>Master Goal Loops for clear agent objectives</a:t>
            </a:r>
            <a:endParaRPr lang="en-US" sz="2000" dirty="0"/>
          </a:p>
          <a:p>
            <a:pPr marL="279400" indent="-279400">
              <a:lnSpc>
                <a:spcPct val="110000"/>
              </a:lnSpc>
              <a:spcAft>
                <a:spcPts val="1000"/>
              </a:spcAft>
              <a:buSzPct val="100000"/>
              <a:buChar char="●"/>
            </a:pPr>
            <a:r>
              <a:rPr lang="en-US" sz="2000" dirty="0">
                <a:solidFill>
                  <a:srgbClr val="FAFAFA"/>
                </a:solidFill>
                <a:latin typeface="Arial" pitchFamily="34" charset="0"/>
                <a:ea typeface="Arial" pitchFamily="34" charset="-122"/>
                <a:cs typeface="Arial" pitchFamily="34" charset="-120"/>
              </a:rPr>
              <a:t>Leverage Deep API for advanced research and automation</a:t>
            </a:r>
            <a:endParaRPr lang="en-US" sz="2000" dirty="0"/>
          </a:p>
        </p:txBody>
      </p:sp>
      <p:sp>
        <p:nvSpPr>
          <p:cNvPr id="8" name="Text 4">
            <a:hlinkClick r:id="rId3" tooltip=""/>
          </p:cNvPr>
          <p:cNvSpPr/>
          <p:nvPr/>
        </p:nvSpPr>
        <p:spPr>
          <a:xfrm>
            <a:off x="640080" y="6355080"/>
            <a:ext cx="3657600" cy="274320"/>
          </a:xfrm>
          <a:prstGeom prst="rect">
            <a:avLst/>
          </a:prstGeom>
          <a:noFill/>
          <a:ln/>
        </p:spPr>
        <p:txBody>
          <a:bodyPr wrap="square" lIns="0" tIns="0" rIns="0" bIns="0" rtlCol="0" anchor="ctr"/>
          <a:lstStyle/>
          <a:p>
            <a:pPr indent="0" marL="0">
              <a:buNone/>
            </a:pPr>
            <a:r>
              <a:rPr lang="en-US" sz="1000" u="sng" dirty="0">
                <a:solidFill>
                  <a:srgbClr val="A8A29E"/>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Created with scrivi.app</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scrivi.app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Mastering AI Agents: 8 Essential Skills</dc:title>
  <dc:subject>PptxGenJS Presentation</dc:subject>
  <dc:creator>PptxGenJS</dc:creator>
  <cp:lastModifiedBy>PptxGenJS</cp:lastModifiedBy>
  <cp:revision>1</cp:revision>
  <dcterms:created xsi:type="dcterms:W3CDTF">2026-10-01T06:21:14Z</dcterms:created>
  <dcterms:modified xsi:type="dcterms:W3CDTF">2026-10-01T06:21:14Z</dcterms:modified>
</cp:coreProperties>
</file>