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I’m here to discuss the Federal Reserve's approach to monetary policy in a rapidly evolving economic landscape. This address will outline key principles, address the impact of new technologies like AI, and provide an assessment of the current economic situation. Our aim is to ensure price stability and maximum employment, even as the world around us changes at an unprecedented pace.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moved from an era dominated by concerns of secular stagnation and a global savings glut, where growth was expected to be low, to a hinge point in history. The progress in AI, for example, has been faster than even its evangelists predicted, opening up possibilities for substantially higher growth and significant economic transformation. This shift demands a new perspective from policymakers.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emerging as a critical new variable, a potential factor of production with profound consequences for both the economy and monetary policy. We're seeing massive capital investment and exponential growth in areas like token sales for large language models. The Fed is closely watching these developments and asking crucial questions about AI's impact on productivity, labor dynamics, and market structure.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long-standing discomfort with early pronouncements of future policy decisions has led me to advocate for a change in the Fed chairman's forward guidance. While essential during the 2008 crisis, in normal times, it risks creating ambiguity and inhibits our ability to make the right calls. The Fed needs to receive clear market signals, and market participants should track real economic information, not just anticipate the Fed’s next move.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'hall of mirrors' problem describes a distorting effect where both the Fed and markets become overly reliant on each other's signals. This can lead to blindness to new economic developments and policy errors. The greatest cost of these errors, such as high inflation or insecure jobs, falls disproportionately on hardworking Americans, not on financial market participants.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approach to monetary policy is guided by several key principles. First, we must interrogate reality, using timely and accurate data to inform decisions, focusing on trends rather than isolated points. Second, we aim to balance aggregate supply and demand, acknowledging the inherent imprecision in this task. Third, our 2% PCE price index target for price stability is firm and non-negotiable. Fourth, maximum employment is equally important, as high inflation undermines economic prosperity. Fifth, short-term interest rates are our primary tool, with unconventional policies reserved for genuine crises. And finally, I believe that money, unfashionable as it may seem, still matters significantly to monetary policy.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economy today, we see impressive overall performance and resilience on both Main Street and Wall Street. Business capital expenditure, especially in AI-related infrastructure, is rising rapidly, and corporate profits are strong. However, on the price stability side, the numbers are more concerning. The 12-month change in the PCE price index stands at 3.7%, and the 6-month change is above 4%, both well above our 2% target. Our primary focus right now must be on prices.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economy shows significant strengths: robust business capital expenditure, particularly driven by AI, strong corporate profits, and a stable labor market with a low 4.1% jobless rate. However, my assessment of underlying inflation trends indicates that while headline figures have improved, the core issues have not been resolved. We need to see clear, sustained movement towards our 2% target.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lists the sources used for this presentation. The information presented is directly drawn from these materials to ensure accuracy and relevance to the keynote address.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I stand here committed to a discipline, not just a decision. We are determined to perform our best work, understanding the immense responsibility that rests on our choices. Sound monetary policy is crucial for households, businesses, and America's global leadership. We will continue to think carefully and act wisely, focusing on results to uphold the Fed's credibility. Thank you.
Sources: [1] Fed Chair Warsh Delivers First Jackson Hole Keynote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scrivi.app"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AF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6160" y="0"/>
            <a:ext cx="12192000" cy="6858000"/>
          </a:xfrm>
          <a:prstGeom prst="rect">
            <a:avLst/>
          </a:prstGeom>
        </p:spPr>
      </p:pic>
      <p:sp>
        <p:nvSpPr>
          <p:cNvPr id="3" name="Shape 0"/>
          <p:cNvSpPr/>
          <p:nvPr/>
        </p:nvSpPr>
        <p:spPr>
          <a:xfrm>
            <a:off x="0" y="0"/>
            <a:ext cx="4206240" cy="6858000"/>
          </a:xfrm>
          <a:prstGeom prst="rect">
            <a:avLst/>
          </a:prstGeom>
          <a:solidFill>
            <a:srgbClr val="FAFAF9"/>
          </a:solidFill>
          <a:ln/>
        </p:spPr>
      </p:sp>
      <p:pic>
        <p:nvPicPr>
          <p:cNvPr id="4" name="Image 1" descr="preencoded.png">    </p:cNvPr>
          <p:cNvPicPr>
            <a:picLocks noChangeAspect="1"/>
          </p:cNvPicPr>
          <p:nvPr/>
        </p:nvPicPr>
        <p:blipFill>
          <a:blip r:embed="rId2"/>
          <a:stretch>
            <a:fillRect/>
          </a:stretch>
        </p:blipFill>
        <p:spPr>
          <a:xfrm>
            <a:off x="4206240" y="0"/>
            <a:ext cx="3291840" cy="6858000"/>
          </a:xfrm>
          <a:prstGeom prst="rect">
            <a:avLst/>
          </a:prstGeom>
        </p:spPr>
      </p:pic>
      <p:sp>
        <p:nvSpPr>
          <p:cNvPr id="5" name="Shape 1"/>
          <p:cNvSpPr/>
          <p:nvPr/>
        </p:nvSpPr>
        <p:spPr>
          <a:xfrm>
            <a:off x="640080" y="2148840"/>
            <a:ext cx="731520" cy="73152"/>
          </a:xfrm>
          <a:prstGeom prst="rect">
            <a:avLst/>
          </a:prstGeom>
          <a:solidFill>
            <a:srgbClr val="EA580C"/>
          </a:solidFill>
          <a:ln/>
        </p:spPr>
      </p:sp>
      <p:sp>
        <p:nvSpPr>
          <p:cNvPr id="6" name="Text 2"/>
          <p:cNvSpPr/>
          <p:nvPr/>
        </p:nvSpPr>
        <p:spPr>
          <a:xfrm>
            <a:off x="640080" y="2377440"/>
            <a:ext cx="6035040" cy="1920240"/>
          </a:xfrm>
          <a:prstGeom prst="rect">
            <a:avLst/>
          </a:prstGeom>
          <a:noFill/>
          <a:ln/>
        </p:spPr>
        <p:txBody>
          <a:bodyPr wrap="square" lIns="0" tIns="0" rIns="0" bIns="0" rtlCol="0" anchor="t">
            <a:normAutofit/>
          </a:bodyPr>
          <a:lstStyle/>
          <a:p>
            <a:pPr indent="0" marL="0">
              <a:buNone/>
            </a:pPr>
            <a:r>
              <a:rPr lang="en-US" sz="4200" b="1" dirty="0">
                <a:solidFill>
                  <a:srgbClr val="1C1917"/>
                </a:solidFill>
                <a:latin typeface="Arial" pitchFamily="34" charset="0"/>
                <a:ea typeface="Arial" pitchFamily="34" charset="-122"/>
                <a:cs typeface="Arial" pitchFamily="34" charset="-120"/>
              </a:rPr>
              <a:t>Navigating Economic Change: Fed Policy in a New Era</a:t>
            </a:r>
            <a:endParaRPr lang="en-US" sz="4200" dirty="0"/>
          </a:p>
        </p:txBody>
      </p:sp>
      <p:sp>
        <p:nvSpPr>
          <p:cNvPr id="7" name="Text 3"/>
          <p:cNvSpPr/>
          <p:nvPr/>
        </p:nvSpPr>
        <p:spPr>
          <a:xfrm>
            <a:off x="640080" y="4434840"/>
            <a:ext cx="5669280" cy="1097280"/>
          </a:xfrm>
          <a:prstGeom prst="rect">
            <a:avLst/>
          </a:prstGeom>
          <a:noFill/>
          <a:ln/>
        </p:spPr>
        <p:txBody>
          <a:bodyPr wrap="square" lIns="0" tIns="0" rIns="0" bIns="0" rtlCol="0" anchor="t">
            <a:normAutofit/>
          </a:bodyPr>
          <a:lstStyle/>
          <a:p>
            <a:pPr indent="0" marL="0">
              <a:buNone/>
            </a:pPr>
            <a:r>
              <a:rPr lang="en-US" sz="1800" dirty="0">
                <a:solidFill>
                  <a:srgbClr val="65625D"/>
                </a:solidFill>
                <a:latin typeface="Arial" pitchFamily="34" charset="0"/>
                <a:ea typeface="Arial" pitchFamily="34" charset="-122"/>
                <a:cs typeface="Arial" pitchFamily="34" charset="-120"/>
              </a:rPr>
              <a:t>Key Insights from Fed Chair Warsh's Jackson Hole Keynote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C0A09">
              <a:alpha val="62000"/>
            </a:srgbClr>
          </a:solidFill>
          <a:ln/>
        </p:spPr>
      </p:sp>
      <p:sp>
        <p:nvSpPr>
          <p:cNvPr id="4" name="Shape 1"/>
          <p:cNvSpPr/>
          <p:nvPr/>
        </p:nvSpPr>
        <p:spPr>
          <a:xfrm>
            <a:off x="640080" y="2514600"/>
            <a:ext cx="731520" cy="73152"/>
          </a:xfrm>
          <a:prstGeom prst="rect">
            <a:avLst/>
          </a:prstGeom>
          <a:solidFill>
            <a:srgbClr val="EA580C"/>
          </a:solidFill>
          <a:ln/>
        </p:spPr>
      </p:sp>
      <p:sp>
        <p:nvSpPr>
          <p:cNvPr id="5" name="Text 2"/>
          <p:cNvSpPr/>
          <p:nvPr/>
        </p:nvSpPr>
        <p:spPr>
          <a:xfrm>
            <a:off x="640080" y="2743200"/>
            <a:ext cx="9082735" cy="1280160"/>
          </a:xfrm>
          <a:prstGeom prst="rect">
            <a:avLst/>
          </a:prstGeom>
          <a:noFill/>
          <a:ln/>
        </p:spPr>
        <p:txBody>
          <a:bodyPr wrap="square" lIns="0" tIns="0" rIns="0" bIns="0" rtlCol="0" anchor="t">
            <a:normAutofit/>
          </a:bodyPr>
          <a:lstStyle/>
          <a:p>
            <a:pPr indent="0" marL="0">
              <a:buNone/>
            </a:pPr>
            <a:r>
              <a:rPr lang="en-US" sz="4000" b="1" dirty="0">
                <a:solidFill>
                  <a:srgbClr val="FFFFFF"/>
                </a:solidFill>
                <a:latin typeface="Arial" pitchFamily="34" charset="0"/>
                <a:ea typeface="Arial" pitchFamily="34" charset="-122"/>
                <a:cs typeface="Arial" pitchFamily="34" charset="-120"/>
              </a:rPr>
              <a:t>The Evolving Economic Landscape</a:t>
            </a:r>
            <a:endParaRPr lang="en-US" sz="4000" dirty="0"/>
          </a:p>
        </p:txBody>
      </p:sp>
      <p:sp>
        <p:nvSpPr>
          <p:cNvPr id="6" name="Text 3"/>
          <p:cNvSpPr/>
          <p:nvPr/>
        </p:nvSpPr>
        <p:spPr>
          <a:xfrm>
            <a:off x="640080" y="4069080"/>
            <a:ext cx="8168335" cy="914400"/>
          </a:xfrm>
          <a:prstGeom prst="rect">
            <a:avLst/>
          </a:prstGeom>
          <a:noFill/>
          <a:ln/>
        </p:spPr>
        <p:txBody>
          <a:bodyPr wrap="square" lIns="0" tIns="0" rIns="0" bIns="0" rtlCol="0" anchor="t">
            <a:normAutofit/>
          </a:bodyPr>
          <a:lstStyle/>
          <a:p>
            <a:pPr indent="0" marL="0">
              <a:buNone/>
            </a:pPr>
            <a:r>
              <a:rPr lang="en-US" sz="1800" dirty="0">
                <a:solidFill>
                  <a:srgbClr val="E7E5E4"/>
                </a:solidFill>
                <a:latin typeface="Arial" pitchFamily="34" charset="0"/>
                <a:ea typeface="Arial" pitchFamily="34" charset="-122"/>
                <a:cs typeface="Arial" pitchFamily="34" charset="-120"/>
              </a:rPr>
              <a:t>From Stagnation to the AI Revolution</a:t>
            </a:r>
            <a:endParaRPr lang="en-US" sz="1800" dirty="0"/>
          </a:p>
        </p:txBody>
      </p:sp>
      <p:sp>
        <p:nvSpPr>
          <p:cNvPr id="7" name="Text 4"/>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D6D3D1"/>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AI: A New Economic Variable</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Faster progress than predicted, driving potential for higher growth</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Capital pouring into AI infrastructure; 'Super Moore's Law' at play</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Token sales for leading AI labs up 500% in 12 months, exceeding $100B annualized</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Opens major lines of inquiry for productivity, labor, and market structure</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33695" y="0"/>
            <a:ext cx="6858000" cy="6858000"/>
          </a:xfrm>
          <a:prstGeom prst="rect">
            <a:avLst/>
          </a:prstGeom>
        </p:spPr>
      </p:pic>
      <p:sp>
        <p:nvSpPr>
          <p:cNvPr id="3" name="Shape 0"/>
          <p:cNvSpPr/>
          <p:nvPr/>
        </p:nvSpPr>
        <p:spPr>
          <a:xfrm>
            <a:off x="640080" y="1005840"/>
            <a:ext cx="502920" cy="64008"/>
          </a:xfrm>
          <a:prstGeom prst="rect">
            <a:avLst/>
          </a:prstGeom>
          <a:solidFill>
            <a:srgbClr val="EA580C"/>
          </a:solidFill>
          <a:ln/>
        </p:spPr>
      </p:sp>
      <p:sp>
        <p:nvSpPr>
          <p:cNvPr id="4" name="Text 1"/>
          <p:cNvSpPr/>
          <p:nvPr/>
        </p:nvSpPr>
        <p:spPr>
          <a:xfrm>
            <a:off x="640080" y="1188720"/>
            <a:ext cx="4053535" cy="1188720"/>
          </a:xfrm>
          <a:prstGeom prst="rect">
            <a:avLst/>
          </a:prstGeom>
          <a:noFill/>
          <a:ln/>
        </p:spPr>
        <p:txBody>
          <a:bodyPr wrap="square" lIns="0" tIns="0" rIns="0" bIns="0" rtlCol="0" anchor="t">
            <a:normAutofit/>
          </a:bodyPr>
          <a:lstStyle/>
          <a:p>
            <a:pPr indent="0" marL="0">
              <a:buNone/>
            </a:pPr>
            <a:r>
              <a:rPr lang="en-US" sz="3000" b="1" dirty="0">
                <a:solidFill>
                  <a:srgbClr val="1C1917"/>
                </a:solidFill>
                <a:latin typeface="Arial" pitchFamily="34" charset="0"/>
                <a:ea typeface="Arial" pitchFamily="34" charset="-122"/>
                <a:cs typeface="Arial" pitchFamily="34" charset="-120"/>
              </a:rPr>
              <a:t>Rethinking Forward Guidance</a:t>
            </a:r>
            <a:endParaRPr lang="en-US" sz="3000" dirty="0"/>
          </a:p>
        </p:txBody>
      </p:sp>
      <p:sp>
        <p:nvSpPr>
          <p:cNvPr id="5" name="Text 2"/>
          <p:cNvSpPr/>
          <p:nvPr/>
        </p:nvSpPr>
        <p:spPr>
          <a:xfrm>
            <a:off x="640080" y="2560320"/>
            <a:ext cx="4053535" cy="35661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Transparency is not an end in itself; policy must be 'right'</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Forward guidance 'outstayed its welcome' in normal times</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Risks creating ambiguity and limiting policy flexibility</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Fed needs clear, unfiltered market signals</a:t>
            </a:r>
            <a:endParaRPr lang="en-US" sz="2000" dirty="0"/>
          </a:p>
        </p:txBody>
      </p:sp>
      <p:sp>
        <p:nvSpPr>
          <p:cNvPr id="6"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The 'Hall of Mirrors' Problem</a:t>
            </a:r>
            <a:endParaRPr lang="en-US" sz="3200" dirty="0"/>
          </a:p>
        </p:txBody>
      </p:sp>
      <p:sp>
        <p:nvSpPr>
          <p:cNvPr id="4" name="Shape 2"/>
          <p:cNvSpPr/>
          <p:nvPr/>
        </p:nvSpPr>
        <p:spPr>
          <a:xfrm>
            <a:off x="640080" y="1645920"/>
            <a:ext cx="5272888" cy="4480560"/>
          </a:xfrm>
          <a:prstGeom prst="rect">
            <a:avLst/>
          </a:prstGeom>
          <a:solidFill>
            <a:srgbClr val="F2F1EF"/>
          </a:solidFill>
          <a:ln/>
        </p:spPr>
      </p:sp>
      <p:sp>
        <p:nvSpPr>
          <p:cNvPr id="5" name="Shape 3"/>
          <p:cNvSpPr/>
          <p:nvPr/>
        </p:nvSpPr>
        <p:spPr>
          <a:xfrm>
            <a:off x="640080" y="1645920"/>
            <a:ext cx="5272888" cy="73152"/>
          </a:xfrm>
          <a:prstGeom prst="rect">
            <a:avLst/>
          </a:prstGeom>
          <a:solidFill>
            <a:srgbClr val="1D4ED8"/>
          </a:solidFill>
          <a:ln/>
        </p:spPr>
      </p:sp>
      <p:sp>
        <p:nvSpPr>
          <p:cNvPr id="6" name="Text 4"/>
          <p:cNvSpPr/>
          <p:nvPr/>
        </p:nvSpPr>
        <p:spPr>
          <a:xfrm>
            <a:off x="960120" y="1920240"/>
            <a:ext cx="4632808" cy="640080"/>
          </a:xfrm>
          <a:prstGeom prst="rect">
            <a:avLst/>
          </a:prstGeom>
          <a:noFill/>
          <a:ln/>
        </p:spPr>
        <p:txBody>
          <a:bodyPr wrap="square" lIns="0" tIns="0" rIns="0" bIns="0" rtlCol="0" anchor="t">
            <a:normAutofit/>
          </a:bodyPr>
          <a:lstStyle/>
          <a:p>
            <a:pPr indent="0" marL="0">
              <a:buNone/>
            </a:pPr>
            <a:r>
              <a:rPr lang="en-US" sz="2200" b="1" dirty="0">
                <a:solidFill>
                  <a:srgbClr val="1D4ED8"/>
                </a:solidFill>
                <a:latin typeface="Arial" pitchFamily="34" charset="0"/>
                <a:ea typeface="Arial" pitchFamily="34" charset="-122"/>
                <a:cs typeface="Arial" pitchFamily="34" charset="-120"/>
              </a:rPr>
              <a:t>Risks of Over-Reliance</a:t>
            </a:r>
            <a:endParaRPr lang="en-US" sz="2200" dirty="0"/>
          </a:p>
        </p:txBody>
      </p:sp>
      <p:sp>
        <p:nvSpPr>
          <p:cNvPr id="7" name="Text 5"/>
          <p:cNvSpPr/>
          <p:nvPr/>
        </p:nvSpPr>
        <p:spPr>
          <a:xfrm>
            <a:off x="960120" y="2651760"/>
            <a:ext cx="4632808"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Markets rely on Fed guidance</a:t>
            </a:r>
            <a:endParaRPr lang="en-US" sz="1800" dirty="0"/>
          </a:p>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Fed relies on market prices</a:t>
            </a:r>
            <a:endParaRPr lang="en-US" sz="1800" dirty="0"/>
          </a:p>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Blinded to new developments</a:t>
            </a:r>
            <a:endParaRPr lang="en-US" sz="1800" dirty="0"/>
          </a:p>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Unprepared for changes</a:t>
            </a:r>
            <a:endParaRPr lang="en-US" sz="1800" dirty="0"/>
          </a:p>
        </p:txBody>
      </p:sp>
      <p:sp>
        <p:nvSpPr>
          <p:cNvPr id="8" name="Shape 6"/>
          <p:cNvSpPr/>
          <p:nvPr/>
        </p:nvSpPr>
        <p:spPr>
          <a:xfrm>
            <a:off x="6278728" y="1645920"/>
            <a:ext cx="5272888" cy="4480560"/>
          </a:xfrm>
          <a:prstGeom prst="rect">
            <a:avLst/>
          </a:prstGeom>
          <a:solidFill>
            <a:srgbClr val="F2F1EF"/>
          </a:solidFill>
          <a:ln/>
        </p:spPr>
      </p:sp>
      <p:sp>
        <p:nvSpPr>
          <p:cNvPr id="9" name="Shape 7"/>
          <p:cNvSpPr/>
          <p:nvPr/>
        </p:nvSpPr>
        <p:spPr>
          <a:xfrm>
            <a:off x="6278728" y="1645920"/>
            <a:ext cx="5272888" cy="73152"/>
          </a:xfrm>
          <a:prstGeom prst="rect">
            <a:avLst/>
          </a:prstGeom>
          <a:solidFill>
            <a:srgbClr val="7C3AED"/>
          </a:solidFill>
          <a:ln/>
        </p:spPr>
      </p:sp>
      <p:sp>
        <p:nvSpPr>
          <p:cNvPr id="10" name="Text 8"/>
          <p:cNvSpPr/>
          <p:nvPr/>
        </p:nvSpPr>
        <p:spPr>
          <a:xfrm>
            <a:off x="6598768" y="1920240"/>
            <a:ext cx="4632808" cy="640080"/>
          </a:xfrm>
          <a:prstGeom prst="rect">
            <a:avLst/>
          </a:prstGeom>
          <a:noFill/>
          <a:ln/>
        </p:spPr>
        <p:txBody>
          <a:bodyPr wrap="square" lIns="0" tIns="0" rIns="0" bIns="0" rtlCol="0" anchor="t">
            <a:normAutofit/>
          </a:bodyPr>
          <a:lstStyle/>
          <a:p>
            <a:pPr indent="0" marL="0">
              <a:buNone/>
            </a:pPr>
            <a:r>
              <a:rPr lang="en-US" sz="2200" b="1" dirty="0">
                <a:solidFill>
                  <a:srgbClr val="7C3AED"/>
                </a:solidFill>
                <a:latin typeface="Arial" pitchFamily="34" charset="0"/>
                <a:ea typeface="Arial" pitchFamily="34" charset="-122"/>
                <a:cs typeface="Arial" pitchFamily="34" charset="-120"/>
              </a:rPr>
              <a:t>Consequences</a:t>
            </a:r>
            <a:endParaRPr lang="en-US" sz="2200" dirty="0"/>
          </a:p>
        </p:txBody>
      </p:sp>
      <p:sp>
        <p:nvSpPr>
          <p:cNvPr id="11" name="Text 9"/>
          <p:cNvSpPr/>
          <p:nvPr/>
        </p:nvSpPr>
        <p:spPr>
          <a:xfrm>
            <a:off x="6598768" y="2651760"/>
            <a:ext cx="4632808"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Errors in policy</a:t>
            </a:r>
            <a:endParaRPr lang="en-US" sz="1800" dirty="0"/>
          </a:p>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Serious harm to those without financial assets</a:t>
            </a:r>
            <a:endParaRPr lang="en-US" sz="1800" dirty="0"/>
          </a:p>
          <a:p>
            <a:pPr marL="279400" indent="-279400">
              <a:lnSpc>
                <a:spcPct val="110000"/>
              </a:lnSpc>
              <a:spcAft>
                <a:spcPts val="1000"/>
              </a:spcAft>
              <a:buSzPct val="100000"/>
              <a:buChar char="●"/>
            </a:pPr>
            <a:r>
              <a:rPr lang="en-US" sz="1800" dirty="0">
                <a:solidFill>
                  <a:srgbClr val="1C1917"/>
                </a:solidFill>
                <a:latin typeface="Arial" pitchFamily="34" charset="0"/>
                <a:ea typeface="Arial" pitchFamily="34" charset="-122"/>
                <a:cs typeface="Arial" pitchFamily="34" charset="-120"/>
              </a:rPr>
              <a:t>Inflation too high or jobs less secure for hardworking Americans</a:t>
            </a:r>
            <a:endParaRPr lang="en-US" sz="1800" dirty="0"/>
          </a:p>
        </p:txBody>
      </p:sp>
      <p:sp>
        <p:nvSpPr>
          <p:cNvPr id="12" name="Text 10"/>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Guiding Principles for Monetary Policy</a:t>
            </a:r>
            <a:endParaRPr lang="en-US" sz="3200" dirty="0"/>
          </a:p>
        </p:txBody>
      </p:sp>
      <p:sp>
        <p:nvSpPr>
          <p:cNvPr id="4" name="Shape 2"/>
          <p:cNvSpPr/>
          <p:nvPr/>
        </p:nvSpPr>
        <p:spPr>
          <a:xfrm>
            <a:off x="640080" y="1645920"/>
            <a:ext cx="3454298" cy="2103120"/>
          </a:xfrm>
          <a:prstGeom prst="rect">
            <a:avLst/>
          </a:prstGeom>
          <a:solidFill>
            <a:srgbClr val="F2F1EF"/>
          </a:solidFill>
          <a:ln/>
        </p:spPr>
      </p:sp>
      <p:pic>
        <p:nvPicPr>
          <p:cNvPr id="5" name="Image 0" descr="preencoded.png">    </p:cNvPr>
          <p:cNvPicPr>
            <a:picLocks noChangeAspect="1"/>
          </p:cNvPicPr>
          <p:nvPr/>
        </p:nvPicPr>
        <p:blipFill>
          <a:blip r:embed="rId1"/>
          <a:stretch>
            <a:fillRect/>
          </a:stretch>
        </p:blipFill>
        <p:spPr>
          <a:xfrm>
            <a:off x="914400" y="1920240"/>
            <a:ext cx="502920" cy="502920"/>
          </a:xfrm>
          <a:prstGeom prst="rect">
            <a:avLst/>
          </a:prstGeom>
        </p:spPr>
      </p:pic>
      <p:sp>
        <p:nvSpPr>
          <p:cNvPr id="6" name="Text 3"/>
          <p:cNvSpPr/>
          <p:nvPr/>
        </p:nvSpPr>
        <p:spPr>
          <a:xfrm>
            <a:off x="914400"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Interrogate Reality</a:t>
            </a:r>
            <a:endParaRPr lang="en-US" sz="1800" dirty="0"/>
          </a:p>
        </p:txBody>
      </p:sp>
      <p:sp>
        <p:nvSpPr>
          <p:cNvPr id="7" name="Text 4"/>
          <p:cNvSpPr/>
          <p:nvPr/>
        </p:nvSpPr>
        <p:spPr>
          <a:xfrm>
            <a:off x="914400" y="2898648"/>
            <a:ext cx="2905658" cy="713232"/>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Use relevant, contemporaneous, and accurate data; focus on trends, not isolated points.</a:t>
            </a:r>
            <a:endParaRPr lang="en-US" sz="1300" dirty="0"/>
          </a:p>
        </p:txBody>
      </p:sp>
      <p:sp>
        <p:nvSpPr>
          <p:cNvPr id="8" name="Shape 5"/>
          <p:cNvSpPr/>
          <p:nvPr/>
        </p:nvSpPr>
        <p:spPr>
          <a:xfrm>
            <a:off x="4368698" y="1645920"/>
            <a:ext cx="3454298" cy="2103120"/>
          </a:xfrm>
          <a:prstGeom prst="rect">
            <a:avLst/>
          </a:prstGeom>
          <a:solidFill>
            <a:srgbClr val="F2F1EF"/>
          </a:solidFill>
          <a:ln/>
        </p:spPr>
      </p:sp>
      <p:pic>
        <p:nvPicPr>
          <p:cNvPr id="9" name="Image 1" descr="preencoded.png">    </p:cNvPr>
          <p:cNvPicPr>
            <a:picLocks noChangeAspect="1"/>
          </p:cNvPicPr>
          <p:nvPr/>
        </p:nvPicPr>
        <p:blipFill>
          <a:blip r:embed="rId2"/>
          <a:stretch>
            <a:fillRect/>
          </a:stretch>
        </p:blipFill>
        <p:spPr>
          <a:xfrm>
            <a:off x="4643018" y="1920240"/>
            <a:ext cx="502920" cy="502920"/>
          </a:xfrm>
          <a:prstGeom prst="rect">
            <a:avLst/>
          </a:prstGeom>
        </p:spPr>
      </p:pic>
      <p:sp>
        <p:nvSpPr>
          <p:cNvPr id="10" name="Text 6"/>
          <p:cNvSpPr/>
          <p:nvPr/>
        </p:nvSpPr>
        <p:spPr>
          <a:xfrm>
            <a:off x="4643018" y="2514600"/>
            <a:ext cx="2905658" cy="59436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Balance Supply &amp; Demand</a:t>
            </a:r>
            <a:endParaRPr lang="en-US" sz="1800" dirty="0"/>
          </a:p>
        </p:txBody>
      </p:sp>
      <p:sp>
        <p:nvSpPr>
          <p:cNvPr id="11" name="Text 7"/>
          <p:cNvSpPr/>
          <p:nvPr/>
        </p:nvSpPr>
        <p:spPr>
          <a:xfrm>
            <a:off x="4643018" y="3172968"/>
            <a:ext cx="2905658" cy="438912"/>
          </a:xfrm>
          <a:prstGeom prst="rect">
            <a:avLst/>
          </a:prstGeom>
          <a:noFill/>
          <a:ln/>
        </p:spPr>
        <p:txBody>
          <a:bodyPr wrap="square" lIns="0" tIns="0" rIns="0" bIns="0" rtlCol="0" anchor="t">
            <a:normAutofit/>
          </a:bodyPr>
          <a:lstStyle/>
          <a:p>
            <a:pPr indent="0" marL="0">
              <a:buNone/>
            </a:pPr>
            <a:r>
              <a:rPr lang="en-US" sz="1000" dirty="0">
                <a:solidFill>
                  <a:srgbClr val="65625D"/>
                </a:solidFill>
                <a:latin typeface="Arial" pitchFamily="34" charset="0"/>
                <a:ea typeface="Arial" pitchFamily="34" charset="-122"/>
                <a:cs typeface="Arial" pitchFamily="34" charset="-120"/>
              </a:rPr>
              <a:t>Ensure aggregate demand aligns with inferred aggregate supply, despite imprecision.</a:t>
            </a:r>
            <a:endParaRPr lang="en-US" sz="1000" dirty="0"/>
          </a:p>
        </p:txBody>
      </p:sp>
      <p:sp>
        <p:nvSpPr>
          <p:cNvPr id="12" name="Shape 8"/>
          <p:cNvSpPr/>
          <p:nvPr/>
        </p:nvSpPr>
        <p:spPr>
          <a:xfrm>
            <a:off x="8097317" y="1645920"/>
            <a:ext cx="3454298" cy="2103120"/>
          </a:xfrm>
          <a:prstGeom prst="rect">
            <a:avLst/>
          </a:prstGeom>
          <a:solidFill>
            <a:srgbClr val="F2F1EF"/>
          </a:solidFill>
          <a:ln/>
        </p:spPr>
      </p:sp>
      <p:pic>
        <p:nvPicPr>
          <p:cNvPr id="13" name="Image 2" descr="preencoded.png">    </p:cNvPr>
          <p:cNvPicPr>
            <a:picLocks noChangeAspect="1"/>
          </p:cNvPicPr>
          <p:nvPr/>
        </p:nvPicPr>
        <p:blipFill>
          <a:blip r:embed="rId3"/>
          <a:stretch>
            <a:fillRect/>
          </a:stretch>
        </p:blipFill>
        <p:spPr>
          <a:xfrm>
            <a:off x="8371637" y="1920240"/>
            <a:ext cx="502920" cy="502920"/>
          </a:xfrm>
          <a:prstGeom prst="rect">
            <a:avLst/>
          </a:prstGeom>
        </p:spPr>
      </p:pic>
      <p:sp>
        <p:nvSpPr>
          <p:cNvPr id="14" name="Text 9"/>
          <p:cNvSpPr/>
          <p:nvPr/>
        </p:nvSpPr>
        <p:spPr>
          <a:xfrm>
            <a:off x="8371637"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Firm 2% Price Target</a:t>
            </a:r>
            <a:endParaRPr lang="en-US" sz="1800" dirty="0"/>
          </a:p>
        </p:txBody>
      </p:sp>
      <p:sp>
        <p:nvSpPr>
          <p:cNvPr id="15" name="Text 10"/>
          <p:cNvSpPr/>
          <p:nvPr/>
        </p:nvSpPr>
        <p:spPr>
          <a:xfrm>
            <a:off x="8371637" y="2898648"/>
            <a:ext cx="2905658" cy="713232"/>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Price stability is a fixed objective and the Fed's job to deliver, no excuses.</a:t>
            </a:r>
            <a:endParaRPr lang="en-US" sz="1300" dirty="0"/>
          </a:p>
        </p:txBody>
      </p:sp>
      <p:sp>
        <p:nvSpPr>
          <p:cNvPr id="16" name="Shape 11"/>
          <p:cNvSpPr/>
          <p:nvPr/>
        </p:nvSpPr>
        <p:spPr>
          <a:xfrm>
            <a:off x="640080" y="4023360"/>
            <a:ext cx="3454298" cy="2103120"/>
          </a:xfrm>
          <a:prstGeom prst="rect">
            <a:avLst/>
          </a:prstGeom>
          <a:solidFill>
            <a:srgbClr val="F2F1EF"/>
          </a:solidFill>
          <a:ln/>
        </p:spPr>
      </p:sp>
      <p:pic>
        <p:nvPicPr>
          <p:cNvPr id="17" name="Image 3" descr="preencoded.png">    </p:cNvPr>
          <p:cNvPicPr>
            <a:picLocks noChangeAspect="1"/>
          </p:cNvPicPr>
          <p:nvPr/>
        </p:nvPicPr>
        <p:blipFill>
          <a:blip r:embed="rId4"/>
          <a:stretch>
            <a:fillRect/>
          </a:stretch>
        </p:blipFill>
        <p:spPr>
          <a:xfrm>
            <a:off x="914400" y="4297680"/>
            <a:ext cx="502920" cy="502920"/>
          </a:xfrm>
          <a:prstGeom prst="rect">
            <a:avLst/>
          </a:prstGeom>
        </p:spPr>
      </p:pic>
      <p:sp>
        <p:nvSpPr>
          <p:cNvPr id="18" name="Text 12"/>
          <p:cNvSpPr/>
          <p:nvPr/>
        </p:nvSpPr>
        <p:spPr>
          <a:xfrm>
            <a:off x="914400" y="4892040"/>
            <a:ext cx="2905658" cy="32004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Maximum Employment</a:t>
            </a:r>
            <a:endParaRPr lang="en-US" sz="1800" dirty="0"/>
          </a:p>
        </p:txBody>
      </p:sp>
      <p:sp>
        <p:nvSpPr>
          <p:cNvPr id="19" name="Text 13"/>
          <p:cNvSpPr/>
          <p:nvPr/>
        </p:nvSpPr>
        <p:spPr>
          <a:xfrm>
            <a:off x="914400" y="5276088"/>
            <a:ext cx="2905658" cy="713232"/>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Achieving both mandates is not 'either/or'; high inflation harms prosperity.</a:t>
            </a:r>
            <a:endParaRPr lang="en-US" sz="1300" dirty="0"/>
          </a:p>
        </p:txBody>
      </p:sp>
      <p:sp>
        <p:nvSpPr>
          <p:cNvPr id="20" name="Shape 14"/>
          <p:cNvSpPr/>
          <p:nvPr/>
        </p:nvSpPr>
        <p:spPr>
          <a:xfrm>
            <a:off x="4368698" y="4023360"/>
            <a:ext cx="3454298" cy="2103120"/>
          </a:xfrm>
          <a:prstGeom prst="rect">
            <a:avLst/>
          </a:prstGeom>
          <a:solidFill>
            <a:srgbClr val="F2F1EF"/>
          </a:solidFill>
          <a:ln/>
        </p:spPr>
      </p:sp>
      <p:pic>
        <p:nvPicPr>
          <p:cNvPr id="21" name="Image 4" descr="preencoded.png">    </p:cNvPr>
          <p:cNvPicPr>
            <a:picLocks noChangeAspect="1"/>
          </p:cNvPicPr>
          <p:nvPr/>
        </p:nvPicPr>
        <p:blipFill>
          <a:blip r:embed="rId5"/>
          <a:stretch>
            <a:fillRect/>
          </a:stretch>
        </p:blipFill>
        <p:spPr>
          <a:xfrm>
            <a:off x="4643018" y="4297680"/>
            <a:ext cx="502920" cy="502920"/>
          </a:xfrm>
          <a:prstGeom prst="rect">
            <a:avLst/>
          </a:prstGeom>
        </p:spPr>
      </p:pic>
      <p:sp>
        <p:nvSpPr>
          <p:cNvPr id="22" name="Text 15"/>
          <p:cNvSpPr/>
          <p:nvPr/>
        </p:nvSpPr>
        <p:spPr>
          <a:xfrm>
            <a:off x="4643018" y="4892040"/>
            <a:ext cx="2905658" cy="32004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Short-Term Rates</a:t>
            </a:r>
            <a:endParaRPr lang="en-US" sz="1800" dirty="0"/>
          </a:p>
        </p:txBody>
      </p:sp>
      <p:sp>
        <p:nvSpPr>
          <p:cNvPr id="23" name="Text 16"/>
          <p:cNvSpPr/>
          <p:nvPr/>
        </p:nvSpPr>
        <p:spPr>
          <a:xfrm>
            <a:off x="4643018" y="5276088"/>
            <a:ext cx="2905658" cy="713232"/>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Predominant tool; unconventional policies for genuine crises only.</a:t>
            </a:r>
            <a:endParaRPr lang="en-US" sz="1300" dirty="0"/>
          </a:p>
        </p:txBody>
      </p:sp>
      <p:sp>
        <p:nvSpPr>
          <p:cNvPr id="24" name="Shape 17"/>
          <p:cNvSpPr/>
          <p:nvPr/>
        </p:nvSpPr>
        <p:spPr>
          <a:xfrm>
            <a:off x="8097317" y="4023360"/>
            <a:ext cx="3454298" cy="2103120"/>
          </a:xfrm>
          <a:prstGeom prst="rect">
            <a:avLst/>
          </a:prstGeom>
          <a:solidFill>
            <a:srgbClr val="F2F1EF"/>
          </a:solidFill>
          <a:ln/>
        </p:spPr>
      </p:sp>
      <p:pic>
        <p:nvPicPr>
          <p:cNvPr id="25" name="Image 5" descr="preencoded.png">    </p:cNvPr>
          <p:cNvPicPr>
            <a:picLocks noChangeAspect="1"/>
          </p:cNvPicPr>
          <p:nvPr/>
        </p:nvPicPr>
        <p:blipFill>
          <a:blip r:embed="rId6"/>
          <a:stretch>
            <a:fillRect/>
          </a:stretch>
        </p:blipFill>
        <p:spPr>
          <a:xfrm>
            <a:off x="8371637" y="4297680"/>
            <a:ext cx="502920" cy="502920"/>
          </a:xfrm>
          <a:prstGeom prst="rect">
            <a:avLst/>
          </a:prstGeom>
        </p:spPr>
      </p:pic>
      <p:sp>
        <p:nvSpPr>
          <p:cNvPr id="26" name="Text 18"/>
          <p:cNvSpPr/>
          <p:nvPr/>
        </p:nvSpPr>
        <p:spPr>
          <a:xfrm>
            <a:off x="8371637" y="4892040"/>
            <a:ext cx="2905658" cy="32004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Money Matters</a:t>
            </a:r>
            <a:endParaRPr lang="en-US" sz="1800" dirty="0"/>
          </a:p>
        </p:txBody>
      </p:sp>
      <p:sp>
        <p:nvSpPr>
          <p:cNvPr id="27" name="Text 19"/>
          <p:cNvSpPr/>
          <p:nvPr/>
        </p:nvSpPr>
        <p:spPr>
          <a:xfrm>
            <a:off x="8371637" y="5276088"/>
            <a:ext cx="2905658" cy="713232"/>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Pay attention to money created by central bank and financial system.</a:t>
            </a:r>
            <a:endParaRPr lang="en-US" sz="1300" dirty="0"/>
          </a:p>
        </p:txBody>
      </p:sp>
      <p:sp>
        <p:nvSpPr>
          <p:cNvPr id="28" name="Text 20"/>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The Economy Today: Strengths and Challenges</a:t>
            </a:r>
            <a:endParaRPr lang="en-US" sz="3200" dirty="0"/>
          </a:p>
        </p:txBody>
      </p:sp>
      <p:sp>
        <p:nvSpPr>
          <p:cNvPr id="4" name="Text 2"/>
          <p:cNvSpPr/>
          <p:nvPr/>
        </p:nvSpPr>
        <p:spPr>
          <a:xfrm>
            <a:off x="640080" y="1828800"/>
            <a:ext cx="10911535" cy="2011680"/>
          </a:xfrm>
          <a:prstGeom prst="rect">
            <a:avLst/>
          </a:prstGeom>
          <a:noFill/>
          <a:ln/>
        </p:spPr>
        <p:txBody>
          <a:bodyPr wrap="square" lIns="0" tIns="0" rIns="0" bIns="0" rtlCol="0" anchor="ctr">
            <a:normAutofit/>
          </a:bodyPr>
          <a:lstStyle/>
          <a:p>
            <a:pPr indent="0" marL="0">
              <a:buNone/>
            </a:pPr>
            <a:r>
              <a:rPr lang="en-US" sz="12000" b="1" dirty="0">
                <a:solidFill>
                  <a:srgbClr val="1D4ED8"/>
                </a:solidFill>
                <a:latin typeface="Arial" pitchFamily="34" charset="0"/>
                <a:ea typeface="Arial" pitchFamily="34" charset="-122"/>
                <a:cs typeface="Arial" pitchFamily="34" charset="-120"/>
              </a:rPr>
              <a:t>3.7%</a:t>
            </a:r>
            <a:endParaRPr lang="en-US" sz="12000" dirty="0"/>
          </a:p>
        </p:txBody>
      </p:sp>
      <p:sp>
        <p:nvSpPr>
          <p:cNvPr id="5" name="Text 3"/>
          <p:cNvSpPr/>
          <p:nvPr/>
        </p:nvSpPr>
        <p:spPr>
          <a:xfrm>
            <a:off x="640080" y="3931920"/>
            <a:ext cx="9082735" cy="731520"/>
          </a:xfrm>
          <a:prstGeom prst="rect">
            <a:avLst/>
          </a:prstGeom>
          <a:noFill/>
          <a:ln/>
        </p:spPr>
        <p:txBody>
          <a:bodyPr wrap="square" lIns="0" tIns="0" rIns="0" bIns="0" rtlCol="0" anchor="t">
            <a:normAutofit/>
          </a:bodyPr>
          <a:lstStyle/>
          <a:p>
            <a:pPr indent="0" marL="0">
              <a:buNone/>
            </a:pPr>
            <a:r>
              <a:rPr lang="en-US" sz="2600" b="1" dirty="0">
                <a:solidFill>
                  <a:srgbClr val="1C1917"/>
                </a:solidFill>
                <a:latin typeface="Arial" pitchFamily="34" charset="0"/>
                <a:ea typeface="Arial" pitchFamily="34" charset="-122"/>
                <a:cs typeface="Arial" pitchFamily="34" charset="-120"/>
              </a:rPr>
              <a:t>12-month PCE Price Index</a:t>
            </a:r>
            <a:endParaRPr lang="en-US" sz="2600" dirty="0"/>
          </a:p>
        </p:txBody>
      </p:sp>
      <p:sp>
        <p:nvSpPr>
          <p:cNvPr id="6" name="Text 4"/>
          <p:cNvSpPr/>
          <p:nvPr/>
        </p:nvSpPr>
        <p:spPr>
          <a:xfrm>
            <a:off x="640080" y="4663440"/>
            <a:ext cx="8168335" cy="1097280"/>
          </a:xfrm>
          <a:prstGeom prst="rect">
            <a:avLst/>
          </a:prstGeom>
          <a:noFill/>
          <a:ln/>
        </p:spPr>
        <p:txBody>
          <a:bodyPr wrap="square" lIns="0" tIns="0" rIns="0" bIns="0" rtlCol="0" anchor="t">
            <a:normAutofit/>
          </a:bodyPr>
          <a:lstStyle/>
          <a:p>
            <a:pPr indent="0" marL="0">
              <a:buNone/>
            </a:pPr>
            <a:r>
              <a:rPr lang="en-US" sz="1800" dirty="0">
                <a:solidFill>
                  <a:srgbClr val="65625D"/>
                </a:solidFill>
                <a:latin typeface="Arial" pitchFamily="34" charset="0"/>
                <a:ea typeface="Arial" pitchFamily="34" charset="-122"/>
                <a:cs typeface="Arial" pitchFamily="34" charset="-120"/>
              </a:rPr>
              <a:t>This measure of inflation remains above the Fed's 2% target, indicating ongoing price stability concerns.</a:t>
            </a:r>
            <a:endParaRPr lang="en-US" sz="1800" dirty="0"/>
          </a:p>
        </p:txBody>
      </p:sp>
      <p:sp>
        <p:nvSpPr>
          <p:cNvPr id="7" name="Text 5"/>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Key Economic Observations</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100" dirty="0">
                <a:solidFill>
                  <a:srgbClr val="1C1917"/>
                </a:solidFill>
                <a:latin typeface="Arial" pitchFamily="34" charset="0"/>
                <a:ea typeface="Arial" pitchFamily="34" charset="-122"/>
                <a:cs typeface="Arial" pitchFamily="34" charset="-120"/>
              </a:rPr>
              <a:t>Economy appears to have strengthened and shown resilience to shocks</a:t>
            </a:r>
            <a:endParaRPr lang="en-US" sz="2100" dirty="0"/>
          </a:p>
          <a:p>
            <a:pPr marL="279400" indent="-279400">
              <a:lnSpc>
                <a:spcPct val="110000"/>
              </a:lnSpc>
              <a:spcAft>
                <a:spcPts val="1000"/>
              </a:spcAft>
              <a:buSzPct val="100000"/>
              <a:buChar char="●"/>
            </a:pPr>
            <a:r>
              <a:rPr lang="en-US" sz="2100" dirty="0">
                <a:solidFill>
                  <a:srgbClr val="1C1917"/>
                </a:solidFill>
                <a:latin typeface="Arial" pitchFamily="34" charset="0"/>
                <a:ea typeface="Arial" pitchFamily="34" charset="-122"/>
                <a:cs typeface="Arial" pitchFamily="34" charset="-120"/>
              </a:rPr>
              <a:t>Business capex rising rapidly, 9% growth in investment in equipment and intangibles</a:t>
            </a:r>
            <a:endParaRPr lang="en-US" sz="2100" dirty="0"/>
          </a:p>
          <a:p>
            <a:pPr marL="279400" indent="-279400">
              <a:lnSpc>
                <a:spcPct val="110000"/>
              </a:lnSpc>
              <a:spcAft>
                <a:spcPts val="1000"/>
              </a:spcAft>
              <a:buSzPct val="100000"/>
              <a:buChar char="●"/>
            </a:pPr>
            <a:r>
              <a:rPr lang="en-US" sz="2100" dirty="0">
                <a:solidFill>
                  <a:srgbClr val="1C1917"/>
                </a:solidFill>
                <a:latin typeface="Arial" pitchFamily="34" charset="0"/>
                <a:ea typeface="Arial" pitchFamily="34" charset="-122"/>
                <a:cs typeface="Arial" pitchFamily="34" charset="-120"/>
              </a:rPr>
              <a:t>Over half of capex growth attributed to AI buildout</a:t>
            </a:r>
            <a:endParaRPr lang="en-US" sz="2100" dirty="0"/>
          </a:p>
          <a:p>
            <a:pPr marL="279400" indent="-279400">
              <a:lnSpc>
                <a:spcPct val="110000"/>
              </a:lnSpc>
              <a:spcAft>
                <a:spcPts val="1000"/>
              </a:spcAft>
              <a:buSzPct val="100000"/>
              <a:buChar char="●"/>
            </a:pPr>
            <a:r>
              <a:rPr lang="en-US" sz="2100" dirty="0">
                <a:solidFill>
                  <a:srgbClr val="1C1917"/>
                </a:solidFill>
                <a:latin typeface="Arial" pitchFamily="34" charset="0"/>
                <a:ea typeface="Arial" pitchFamily="34" charset="-122"/>
                <a:cs typeface="Arial" pitchFamily="34" charset="-120"/>
              </a:rPr>
              <a:t>S&amp;P firm profits up 20% over past year; margins elevated, volatility low</a:t>
            </a:r>
            <a:endParaRPr lang="en-US" sz="2100" dirty="0"/>
          </a:p>
          <a:p>
            <a:pPr marL="279400" indent="-279400">
              <a:lnSpc>
                <a:spcPct val="110000"/>
              </a:lnSpc>
              <a:spcAft>
                <a:spcPts val="1000"/>
              </a:spcAft>
              <a:buSzPct val="100000"/>
              <a:buChar char="●"/>
            </a:pPr>
            <a:r>
              <a:rPr lang="en-US" sz="2100" dirty="0">
                <a:solidFill>
                  <a:srgbClr val="1C1917"/>
                </a:solidFill>
                <a:latin typeface="Arial" pitchFamily="34" charset="0"/>
                <a:ea typeface="Arial" pitchFamily="34" charset="-122"/>
                <a:cs typeface="Arial" pitchFamily="34" charset="-120"/>
              </a:rPr>
              <a:t>Labor markets stable: jobless rate at 4.1%, unemployment claims near decades-low</a:t>
            </a:r>
            <a:endParaRPr lang="en-US" sz="2100" dirty="0"/>
          </a:p>
          <a:p>
            <a:pPr marL="279400" indent="-279400">
              <a:lnSpc>
                <a:spcPct val="110000"/>
              </a:lnSpc>
              <a:spcAft>
                <a:spcPts val="1000"/>
              </a:spcAft>
              <a:buSzPct val="100000"/>
              <a:buChar char="●"/>
            </a:pPr>
            <a:r>
              <a:rPr lang="en-US" sz="2100" dirty="0">
                <a:solidFill>
                  <a:srgbClr val="1C1917"/>
                </a:solidFill>
                <a:latin typeface="Arial" pitchFamily="34" charset="0"/>
                <a:ea typeface="Arial" pitchFamily="34" charset="-122"/>
                <a:cs typeface="Arial" pitchFamily="34" charset="-120"/>
              </a:rPr>
              <a:t>Underlying inflation trends have not meaningfully improved, despite recent better readings</a:t>
            </a:r>
            <a:endParaRPr lang="en-US" sz="21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Sources</a:t>
            </a:r>
            <a:endParaRPr lang="en-US" sz="3200" dirty="0"/>
          </a:p>
        </p:txBody>
      </p:sp>
      <p:sp>
        <p:nvSpPr>
          <p:cNvPr id="4" name="Text 2"/>
          <p:cNvSpPr/>
          <p:nvPr/>
        </p:nvSpPr>
        <p:spPr>
          <a:xfrm>
            <a:off x="640080" y="1645920"/>
            <a:ext cx="10911535" cy="4480560"/>
          </a:xfrm>
          <a:prstGeom prst="rect">
            <a:avLst/>
          </a:prstGeom>
          <a:noFill/>
          <a:ln/>
        </p:spPr>
        <p:txBody>
          <a:bodyPr wrap="square" lIns="0" tIns="0" rIns="0" bIns="0" rtlCol="0" anchor="t">
            <a:normAutofit/>
          </a:bodyPr>
          <a:lstStyle/>
          <a:p>
            <a:pPr indent="0" marL="0">
              <a:spcAft>
                <a:spcPts val="1200"/>
              </a:spcAft>
              <a:buNone/>
            </a:pPr>
            <a:r>
              <a:rPr lang="en-US" sz="1800" b="1" dirty="0">
                <a:solidFill>
                  <a:srgbClr val="1D4ED8"/>
                </a:solidFill>
                <a:latin typeface="Arial" pitchFamily="34" charset="0"/>
                <a:ea typeface="Arial" pitchFamily="34" charset="-122"/>
                <a:cs typeface="Arial" pitchFamily="34" charset="-120"/>
              </a:rPr>
              <a:t>1. </a:t>
            </a:r>
            <a:pPr indent="0" marL="0">
              <a:spcAft>
                <a:spcPts val="1200"/>
              </a:spcAft>
              <a:buNone/>
            </a:pPr>
            <a:r>
              <a:rPr lang="en-US" sz="1800" dirty="0">
                <a:solidFill>
                  <a:srgbClr val="1C1917"/>
                </a:solidFill>
                <a:latin typeface="Arial" pitchFamily="34" charset="0"/>
                <a:ea typeface="Arial" pitchFamily="34" charset="-122"/>
                <a:cs typeface="Arial" pitchFamily="34" charset="-120"/>
              </a:rPr>
              <a:t>Fed Chair Warsh Delivers First Jackson Hole Keynote</a:t>
            </a:r>
            <a:endParaRPr lang="en-US" sz="18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1005840"/>
            <a:ext cx="731520" cy="73152"/>
          </a:xfrm>
          <a:prstGeom prst="rect">
            <a:avLst/>
          </a:prstGeom>
          <a:solidFill>
            <a:srgbClr val="EA580C"/>
          </a:solidFill>
          <a:ln/>
        </p:spPr>
      </p:sp>
      <p:sp>
        <p:nvSpPr>
          <p:cNvPr id="3" name="Text 1"/>
          <p:cNvSpPr/>
          <p:nvPr/>
        </p:nvSpPr>
        <p:spPr>
          <a:xfrm>
            <a:off x="640080" y="1234440"/>
            <a:ext cx="9997135" cy="1188720"/>
          </a:xfrm>
          <a:prstGeom prst="rect">
            <a:avLst/>
          </a:prstGeom>
          <a:noFill/>
          <a:ln/>
        </p:spPr>
        <p:txBody>
          <a:bodyPr wrap="square" lIns="0" tIns="0" rIns="0" bIns="0" rtlCol="0" anchor="t">
            <a:normAutofit/>
          </a:bodyPr>
          <a:lstStyle/>
          <a:p>
            <a:pPr indent="0" marL="0">
              <a:buNone/>
            </a:pPr>
            <a:r>
              <a:rPr lang="en-US" sz="3400" b="1" dirty="0">
                <a:solidFill>
                  <a:srgbClr val="1C1917"/>
                </a:solidFill>
                <a:latin typeface="Arial" pitchFamily="34" charset="0"/>
                <a:ea typeface="Arial" pitchFamily="34" charset="-122"/>
                <a:cs typeface="Arial" pitchFamily="34" charset="-120"/>
              </a:rPr>
              <a:t>A Commitment to Discipline and Results</a:t>
            </a:r>
            <a:endParaRPr lang="en-US" sz="3400" dirty="0"/>
          </a:p>
        </p:txBody>
      </p:sp>
      <p:sp>
        <p:nvSpPr>
          <p:cNvPr id="4" name="Text 2"/>
          <p:cNvSpPr/>
          <p:nvPr/>
        </p:nvSpPr>
        <p:spPr>
          <a:xfrm>
            <a:off x="640080" y="2606040"/>
            <a:ext cx="9997135"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Navigating new technologies like AI requires careful inquiry</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Monetary policy must be guided by robust principles, not rigid rules</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Focus on delivering price stability and maximum employment</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The Fed's credibility is built on results, not just reasons</a:t>
            </a:r>
            <a:endParaRPr lang="en-US" sz="2000" dirty="0"/>
          </a:p>
        </p:txBody>
      </p:sp>
      <p:sp>
        <p:nvSpPr>
          <p:cNvPr id="5" name="Text 3">
            <a:hlinkClick r:id="rId1" tooltip=""/>
          </p:cNvPr>
          <p:cNvSpPr/>
          <p:nvPr/>
        </p:nvSpPr>
        <p:spPr>
          <a:xfrm>
            <a:off x="640080" y="6355080"/>
            <a:ext cx="3657600" cy="274320"/>
          </a:xfrm>
          <a:prstGeom prst="rect">
            <a:avLst/>
          </a:prstGeom>
          <a:noFill/>
          <a:ln/>
        </p:spPr>
        <p:txBody>
          <a:bodyPr wrap="square" lIns="0" tIns="0" rIns="0" bIns="0" rtlCol="0" anchor="ctr"/>
          <a:lstStyle/>
          <a:p>
            <a:pPr indent="0" marL="0">
              <a:buNone/>
            </a:pPr>
            <a:r>
              <a:rPr lang="en-US" sz="1000" u="sng" dirty="0">
                <a:solidFill>
                  <a:srgbClr val="65625D"/>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Created with scrivi.app</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scrivi.app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 Chair Warsh Delivers First Jackson Hole Keynote</dc:title>
  <dc:subject>PptxGenJS Presentation</dc:subject>
  <dc:creator>PptxGenJS</dc:creator>
  <cp:lastModifiedBy>PptxGenJS</cp:lastModifiedBy>
  <cp:revision>1</cp:revision>
  <dcterms:created xsi:type="dcterms:W3CDTF">2026-10-01T06:21:14Z</dcterms:created>
  <dcterms:modified xsi:type="dcterms:W3CDTF">2026-10-01T06:21:14Z</dcterms:modified>
</cp:coreProperties>
</file>