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notesMasterIdLst>
    <p:notesMasterId r:id="rId13"/>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Today, we're diving into the fundamental question: what exactly is a neural network? We'll break down this complex topic, making it understandable even without prior background. Our goal is to visualize what neural networks do, not just as a buzzword, but as a piece of mathematics. By the end, you should feel motivated by its structure and understand what 'learning' truly means in this context.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Consider a handwritten digit, like a '3'. Our brains recognize it instantly, even if it's sloppily written or low-resolution. The fascinating part is how our visual cortex identifies it as the same digit, regardless of varying pixel values. However, if tasked to write a program that takes a 28x28 pixel grid and outputs a digit between 0 and 10, the task shifts from trivial to daunting for a computer.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We'll build a neural network capable of recognizing handwritten digits, a classic introductory example. While many variants exist, we'll focus on the simplest, 'plain vanilla' form. This foundational understanding is crucial for grasping more powerful modern variants, which we'll explore in future discussions. This video specifically focuses on the structure of the neural network, with 'learning' being covered in the next part.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its core, a neuron is simply 'a thing that holds a number' between 0 and 1. For our digit recognition network, the input layer has 784 neurons, corresponding to each pixel of a 28x28 image, with their 'activation' representing grayscale values. The final layer has 10 neurons, one for each digit, where activation indicates the network's belief that the image matches that digit. Between these are 'hidden layers', which are where the complex processing happens. In our example, we use two hidden layers, each with 16 neurons.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network operates by having activations in one layer influence the activations in the subsequent layer, mirroring how neurons fire in a biological brain. When an image is fed into the input layer, its pixel brightness lights up corresponding neurons. This pattern propagates through the hidden layers, creating specific activation patterns. Ultimately, the brightest neuron in the output layer signifies the network's 'choice' for the recognized digit. For instance, if the neuron for '9' is brightest, the network identifies the input as a '9'.</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we recognize digits, we intuitively break them down into components, like a '9' having a top loop and a right line. Our hope is that neurons in the hidden layers might mimic this. The second-to-last layer might have neurons specialized in detecting larger sub-components, like 'a loop up top.' These, in turn, could be built from simpler elements detected by the second layer, such as various small 'edges.' This hierarchical detection allows the network to piece together complex patterns from basic features.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determine how activations flow from one layer to the next, we introduce weights and biases. A weight is assigned to each connection between neurons, indicating its importance. We compute a weighted sum of the activations from the previous layer. Then, a 'bias' is added to this sum, allowing us to adjust the threshold for activation. Finally, this result is passed through a 'sigmoid function,' which squishes the value into the desired 0-1 range for the neuron's activation. This function ensures neuron output is always within a meaningful range.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Network Complexity. 13,000: Weights and Biases. The total adjustable parameters in this simple neural network.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weights define what specific patterns — like an edge in a particular region — a neuron is looking for. Positive weights amplify certain pixels, while negative weights might suppress surrounding ones. The bias determines how high the weighted sum needs to be before a neuron becomes meaningfully active. The process of 'learning' in a neural network is essentially finding the correct values for these thousands of weights and biases to solve the problem, like recognizing digits. Understanding these parameters helps in diagnosing issues or improving performance.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handle the large number of connections and parameters more efficiently, we use linear algebra. Activations from one layer are organized into a column vector. The weights connecting to the next layer are represented as a matrix. The weighted sum calculation then becomes a matrix-vector product. A bias vector is added, and finally, the sigmoid function is applied to each component of the resulting vector. This compact notation simplifies the underlying mathematics and makes the code much faster due to optimized matrix multiplication libraries.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summary, neural networks are structured in layers, with individual neurons holding numerical activations. These activations propagate through the network via connections defined by weights and biases, which are the 'knobs and dials' the network adjusts during learning. This layered structure allows for hierarchical feature detection, breaking down complex recognition tasks into simpler components. Ultimately, a neural network is a highly complex function, expressed elegantly through linear algebra, capable of solving challenging problems like digit recognition. The next video will delve into how these networks actually learn.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e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slideLayout" Target="../slideLayouts/slideLayout1.xml"/><Relationship Id="rId6"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e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hyperlink" Target="https://scrivi.app" TargetMode="External"/><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AFAF9"/>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3566160" y="0"/>
            <a:ext cx="12192000" cy="6858000"/>
          </a:xfrm>
          <a:prstGeom prst="rect">
            <a:avLst/>
          </a:prstGeom>
        </p:spPr>
      </p:pic>
      <p:sp>
        <p:nvSpPr>
          <p:cNvPr id="3" name="Shape 0"/>
          <p:cNvSpPr/>
          <p:nvPr/>
        </p:nvSpPr>
        <p:spPr>
          <a:xfrm>
            <a:off x="0" y="0"/>
            <a:ext cx="4206240" cy="6858000"/>
          </a:xfrm>
          <a:prstGeom prst="rect">
            <a:avLst/>
          </a:prstGeom>
          <a:solidFill>
            <a:srgbClr val="FAFAF9"/>
          </a:solidFill>
          <a:ln/>
        </p:spPr>
      </p:sp>
      <p:pic>
        <p:nvPicPr>
          <p:cNvPr id="4" name="Image 1" descr="preencoded.png">    </p:cNvPr>
          <p:cNvPicPr>
            <a:picLocks noChangeAspect="1"/>
          </p:cNvPicPr>
          <p:nvPr/>
        </p:nvPicPr>
        <p:blipFill>
          <a:blip r:embed="rId2"/>
          <a:stretch>
            <a:fillRect/>
          </a:stretch>
        </p:blipFill>
        <p:spPr>
          <a:xfrm>
            <a:off x="4206240" y="0"/>
            <a:ext cx="3291840" cy="6858000"/>
          </a:xfrm>
          <a:prstGeom prst="rect">
            <a:avLst/>
          </a:prstGeom>
        </p:spPr>
      </p:pic>
      <p:sp>
        <p:nvSpPr>
          <p:cNvPr id="5" name="Shape 1"/>
          <p:cNvSpPr/>
          <p:nvPr/>
        </p:nvSpPr>
        <p:spPr>
          <a:xfrm>
            <a:off x="640080" y="2148840"/>
            <a:ext cx="731520" cy="73152"/>
          </a:xfrm>
          <a:prstGeom prst="rect">
            <a:avLst/>
          </a:prstGeom>
          <a:solidFill>
            <a:srgbClr val="EA580C"/>
          </a:solidFill>
          <a:ln/>
        </p:spPr>
      </p:sp>
      <p:sp>
        <p:nvSpPr>
          <p:cNvPr id="6" name="Text 2"/>
          <p:cNvSpPr/>
          <p:nvPr/>
        </p:nvSpPr>
        <p:spPr>
          <a:xfrm>
            <a:off x="640080" y="2377440"/>
            <a:ext cx="6035040" cy="1920240"/>
          </a:xfrm>
          <a:prstGeom prst="rect">
            <a:avLst/>
          </a:prstGeom>
          <a:noFill/>
          <a:ln/>
        </p:spPr>
        <p:txBody>
          <a:bodyPr wrap="square" lIns="0" tIns="0" rIns="0" bIns="0" rtlCol="0" anchor="t">
            <a:normAutofit/>
          </a:bodyPr>
          <a:lstStyle/>
          <a:p>
            <a:pPr indent="0" marL="0">
              <a:buNone/>
            </a:pPr>
            <a:r>
              <a:rPr lang="en-US" sz="4400" b="1" dirty="0">
                <a:solidFill>
                  <a:srgbClr val="1C1917"/>
                </a:solidFill>
                <a:latin typeface="Arial" pitchFamily="34" charset="0"/>
                <a:ea typeface="Arial" pitchFamily="34" charset="-122"/>
                <a:cs typeface="Arial" pitchFamily="34" charset="-120"/>
              </a:rPr>
              <a:t>But What Is A Neural Network?</a:t>
            </a:r>
            <a:endParaRPr lang="en-US" sz="4400" dirty="0"/>
          </a:p>
        </p:txBody>
      </p:sp>
      <p:sp>
        <p:nvSpPr>
          <p:cNvPr id="7" name="Text 3"/>
          <p:cNvSpPr/>
          <p:nvPr/>
        </p:nvSpPr>
        <p:spPr>
          <a:xfrm>
            <a:off x="640080" y="4434840"/>
            <a:ext cx="5669280" cy="1097280"/>
          </a:xfrm>
          <a:prstGeom prst="rect">
            <a:avLst/>
          </a:prstGeom>
          <a:noFill/>
          <a:ln/>
        </p:spPr>
        <p:txBody>
          <a:bodyPr wrap="square" lIns="0" tIns="0" rIns="0" bIns="0" rtlCol="0" anchor="t">
            <a:normAutofit/>
          </a:bodyPr>
          <a:lstStyle/>
          <a:p>
            <a:pPr indent="0" marL="0">
              <a:buNone/>
            </a:pPr>
            <a:r>
              <a:rPr lang="en-US" sz="1800" dirty="0">
                <a:solidFill>
                  <a:srgbClr val="65625D"/>
                </a:solidFill>
                <a:latin typeface="Arial" pitchFamily="34" charset="0"/>
                <a:ea typeface="Arial" pitchFamily="34" charset="-122"/>
                <a:cs typeface="Arial" pitchFamily="34" charset="-120"/>
              </a:rPr>
              <a:t>Demystifying the Structure Behind Machine Learning</a:t>
            </a:r>
            <a:endParaRPr lang="en-US" sz="18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AFAF9"/>
        </a:solidFill>
      </p:bgPr>
    </p:bg>
    <p:spTree>
      <p:nvGrpSpPr>
        <p:cNvPr id="1" name=""/>
        <p:cNvGrpSpPr/>
        <p:nvPr/>
      </p:nvGrpSpPr>
      <p:grpSpPr>
        <a:xfrm>
          <a:off x="0" y="0"/>
          <a:ext cx="0" cy="0"/>
          <a:chOff x="0" y="0"/>
          <a:chExt cx="0" cy="0"/>
        </a:xfrm>
      </p:grpSpPr>
      <p:sp>
        <p:nvSpPr>
          <p:cNvPr id="2" name="Shape 0"/>
          <p:cNvSpPr/>
          <p:nvPr/>
        </p:nvSpPr>
        <p:spPr>
          <a:xfrm>
            <a:off x="640080" y="393192"/>
            <a:ext cx="502920" cy="64008"/>
          </a:xfrm>
          <a:prstGeom prst="rect">
            <a:avLst/>
          </a:prstGeom>
          <a:solidFill>
            <a:srgbClr val="EA580C"/>
          </a:solidFill>
          <a:ln/>
        </p:spPr>
      </p:sp>
      <p:sp>
        <p:nvSpPr>
          <p:cNvPr id="3" name="Text 1"/>
          <p:cNvSpPr/>
          <p:nvPr/>
        </p:nvSpPr>
        <p:spPr>
          <a:xfrm>
            <a:off x="640080" y="502920"/>
            <a:ext cx="10911535" cy="960120"/>
          </a:xfrm>
          <a:prstGeom prst="rect">
            <a:avLst/>
          </a:prstGeom>
          <a:noFill/>
          <a:ln/>
        </p:spPr>
        <p:txBody>
          <a:bodyPr wrap="square" lIns="0" tIns="0" rIns="0" bIns="0" rtlCol="0" anchor="t">
            <a:normAutofit/>
          </a:bodyPr>
          <a:lstStyle/>
          <a:p>
            <a:pPr indent="0" marL="0">
              <a:buNone/>
            </a:pPr>
            <a:r>
              <a:rPr lang="en-US" sz="3200" b="1" dirty="0">
                <a:solidFill>
                  <a:srgbClr val="1C1917"/>
                </a:solidFill>
                <a:latin typeface="Arial" pitchFamily="34" charset="0"/>
                <a:ea typeface="Arial" pitchFamily="34" charset="-122"/>
                <a:cs typeface="Arial" pitchFamily="34" charset="-120"/>
              </a:rPr>
              <a:t>Brains vs. Computers: Recognizing Digits</a:t>
            </a:r>
            <a:endParaRPr lang="en-US" sz="3200" dirty="0"/>
          </a:p>
        </p:txBody>
      </p:sp>
      <p:sp>
        <p:nvSpPr>
          <p:cNvPr id="4" name="Text 2"/>
          <p:cNvSpPr/>
          <p:nvPr/>
        </p:nvSpPr>
        <p:spPr>
          <a:xfrm>
            <a:off x="640080" y="1645920"/>
            <a:ext cx="9539935" cy="4480560"/>
          </a:xfrm>
          <a:prstGeom prst="rect">
            <a:avLst/>
          </a:prstGeom>
          <a:noFill/>
          <a:ln/>
        </p:spPr>
        <p:txBody>
          <a:bodyPr wrap="square" lIns="0" tIns="0" rIns="0" bIns="0" rtlCol="0" anchor="t">
            <a:normAutofit/>
          </a:bodyPr>
          <a:lstStyle/>
          <a:p>
            <a:pPr marL="279400" indent="-279400">
              <a:lnSpc>
                <a:spcPct val="110000"/>
              </a:lnSpc>
              <a:spcAft>
                <a:spcPts val="1000"/>
              </a:spcAft>
              <a:buSzPct val="100000"/>
              <a:buChar char="●"/>
            </a:pPr>
            <a:r>
              <a:rPr lang="en-US" sz="2200" dirty="0">
                <a:solidFill>
                  <a:srgbClr val="1C1917"/>
                </a:solidFill>
                <a:latin typeface="Arial" pitchFamily="34" charset="0"/>
                <a:ea typeface="Arial" pitchFamily="34" charset="-122"/>
                <a:cs typeface="Arial" pitchFamily="34" charset="-120"/>
              </a:rPr>
              <a:t>Human brains effortlessly recognize handwritten digits, despite variations</a:t>
            </a:r>
            <a:endParaRPr lang="en-US" sz="2200" dirty="0"/>
          </a:p>
          <a:p>
            <a:pPr marL="279400" indent="-279400">
              <a:lnSpc>
                <a:spcPct val="110000"/>
              </a:lnSpc>
              <a:spcAft>
                <a:spcPts val="1000"/>
              </a:spcAft>
              <a:buSzPct val="100000"/>
              <a:buChar char="●"/>
            </a:pPr>
            <a:r>
              <a:rPr lang="en-US" sz="2200" dirty="0">
                <a:solidFill>
                  <a:srgbClr val="1C1917"/>
                </a:solidFill>
                <a:latin typeface="Arial" pitchFamily="34" charset="0"/>
                <a:ea typeface="Arial" pitchFamily="34" charset="-122"/>
                <a:cs typeface="Arial" pitchFamily="34" charset="-120"/>
              </a:rPr>
              <a:t>Subtle changes in pixels don't deter human recognition</a:t>
            </a:r>
            <a:endParaRPr lang="en-US" sz="2200" dirty="0"/>
          </a:p>
          <a:p>
            <a:pPr marL="279400" indent="-279400">
              <a:lnSpc>
                <a:spcPct val="110000"/>
              </a:lnSpc>
              <a:spcAft>
                <a:spcPts val="1000"/>
              </a:spcAft>
              <a:buSzPct val="100000"/>
              <a:buChar char="●"/>
            </a:pPr>
            <a:r>
              <a:rPr lang="en-US" sz="2200" dirty="0">
                <a:solidFill>
                  <a:srgbClr val="1C1917"/>
                </a:solidFill>
                <a:latin typeface="Arial" pitchFamily="34" charset="0"/>
                <a:ea typeface="Arial" pitchFamily="34" charset="-122"/>
                <a:cs typeface="Arial" pitchFamily="34" charset="-120"/>
              </a:rPr>
              <a:t>Programming a computer to do this is 'dauntingly difficult'</a:t>
            </a:r>
            <a:endParaRPr lang="en-US" sz="2200" dirty="0"/>
          </a:p>
        </p:txBody>
      </p:sp>
      <p:sp>
        <p:nvSpPr>
          <p:cNvPr id="5" name="Text 3"/>
          <p:cNvSpPr/>
          <p:nvPr/>
        </p:nvSpPr>
        <p:spPr>
          <a:xfrm>
            <a:off x="10637215" y="6446520"/>
            <a:ext cx="914400" cy="274320"/>
          </a:xfrm>
          <a:prstGeom prst="rect">
            <a:avLst/>
          </a:prstGeom>
          <a:noFill/>
          <a:ln/>
        </p:spPr>
        <p:txBody>
          <a:bodyPr wrap="square" lIns="0" tIns="0" rIns="0" bIns="0" rtlCol="0" anchor="ctr"/>
          <a:lstStyle/>
          <a:p>
            <a:pPr algn="r" indent="0" marL="0">
              <a:buNone/>
            </a:pPr>
            <a:r>
              <a:rPr lang="en-US" sz="1000" dirty="0">
                <a:solidFill>
                  <a:srgbClr val="65625D"/>
                </a:solidFill>
                <a:latin typeface="Arial" pitchFamily="34" charset="0"/>
                <a:ea typeface="Arial" pitchFamily="34" charset="-122"/>
                <a:cs typeface="Arial" pitchFamily="34" charset="-120"/>
              </a:rPr>
              <a:t>2</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AFAF9"/>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0C0A09">
              <a:alpha val="62000"/>
            </a:srgbClr>
          </a:solidFill>
          <a:ln/>
        </p:spPr>
      </p:sp>
      <p:sp>
        <p:nvSpPr>
          <p:cNvPr id="4" name="Shape 1"/>
          <p:cNvSpPr/>
          <p:nvPr/>
        </p:nvSpPr>
        <p:spPr>
          <a:xfrm>
            <a:off x="640080" y="2514600"/>
            <a:ext cx="731520" cy="73152"/>
          </a:xfrm>
          <a:prstGeom prst="rect">
            <a:avLst/>
          </a:prstGeom>
          <a:solidFill>
            <a:srgbClr val="EA580C"/>
          </a:solidFill>
          <a:ln/>
        </p:spPr>
      </p:sp>
      <p:sp>
        <p:nvSpPr>
          <p:cNvPr id="5" name="Text 2"/>
          <p:cNvSpPr/>
          <p:nvPr/>
        </p:nvSpPr>
        <p:spPr>
          <a:xfrm>
            <a:off x="640080" y="2743200"/>
            <a:ext cx="9082735" cy="1280160"/>
          </a:xfrm>
          <a:prstGeom prst="rect">
            <a:avLst/>
          </a:prstGeom>
          <a:noFill/>
          <a:ln/>
        </p:spPr>
        <p:txBody>
          <a:bodyPr wrap="square" lIns="0" tIns="0" rIns="0" bIns="0" rtlCol="0" anchor="t">
            <a:normAutofit/>
          </a:bodyPr>
          <a:lstStyle/>
          <a:p>
            <a:pPr indent="0" marL="0">
              <a:buNone/>
            </a:pPr>
            <a:r>
              <a:rPr lang="en-US" sz="4000" b="1" dirty="0">
                <a:solidFill>
                  <a:srgbClr val="FFFFFF"/>
                </a:solidFill>
                <a:latin typeface="Arial" pitchFamily="34" charset="0"/>
                <a:ea typeface="Arial" pitchFamily="34" charset="-122"/>
                <a:cs typeface="Arial" pitchFamily="34" charset="-120"/>
              </a:rPr>
              <a:t>Introducing the Neural Network</a:t>
            </a:r>
            <a:endParaRPr lang="en-US" sz="4000" dirty="0"/>
          </a:p>
        </p:txBody>
      </p:sp>
      <p:sp>
        <p:nvSpPr>
          <p:cNvPr id="6" name="Text 3"/>
          <p:cNvSpPr/>
          <p:nvPr/>
        </p:nvSpPr>
        <p:spPr>
          <a:xfrm>
            <a:off x="640080" y="4069080"/>
            <a:ext cx="8168335" cy="914400"/>
          </a:xfrm>
          <a:prstGeom prst="rect">
            <a:avLst/>
          </a:prstGeom>
          <a:noFill/>
          <a:ln/>
        </p:spPr>
        <p:txBody>
          <a:bodyPr wrap="square" lIns="0" tIns="0" rIns="0" bIns="0" rtlCol="0" anchor="t">
            <a:normAutofit/>
          </a:bodyPr>
          <a:lstStyle/>
          <a:p>
            <a:pPr indent="0" marL="0">
              <a:buNone/>
            </a:pPr>
            <a:r>
              <a:rPr lang="en-US" sz="1800" dirty="0">
                <a:solidFill>
                  <a:srgbClr val="E7E5E4"/>
                </a:solidFill>
                <a:latin typeface="Arial" pitchFamily="34" charset="0"/>
                <a:ea typeface="Arial" pitchFamily="34" charset="-122"/>
                <a:cs typeface="Arial" pitchFamily="34" charset="-120"/>
              </a:rPr>
              <a:t>A Simplified Approach to Machine Learning</a:t>
            </a:r>
            <a:endParaRPr lang="en-US" sz="1800" dirty="0"/>
          </a:p>
        </p:txBody>
      </p:sp>
      <p:sp>
        <p:nvSpPr>
          <p:cNvPr id="7" name="Text 4"/>
          <p:cNvSpPr/>
          <p:nvPr/>
        </p:nvSpPr>
        <p:spPr>
          <a:xfrm>
            <a:off x="10637215" y="6446520"/>
            <a:ext cx="914400" cy="274320"/>
          </a:xfrm>
          <a:prstGeom prst="rect">
            <a:avLst/>
          </a:prstGeom>
          <a:noFill/>
          <a:ln/>
        </p:spPr>
        <p:txBody>
          <a:bodyPr wrap="square" lIns="0" tIns="0" rIns="0" bIns="0" rtlCol="0" anchor="ctr"/>
          <a:lstStyle/>
          <a:p>
            <a:pPr algn="r" indent="0" marL="0">
              <a:buNone/>
            </a:pPr>
            <a:r>
              <a:rPr lang="en-US" sz="1000" dirty="0">
                <a:solidFill>
                  <a:srgbClr val="D6D3D1"/>
                </a:solidFill>
                <a:latin typeface="Arial" pitchFamily="34" charset="0"/>
                <a:ea typeface="Arial" pitchFamily="34" charset="-122"/>
                <a:cs typeface="Arial" pitchFamily="34" charset="-120"/>
              </a:rPr>
              <a:t>3</a:t>
            </a:r>
            <a:endParaRPr lang="en-US"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AFAF9"/>
        </a:solidFill>
      </p:bgPr>
    </p:bg>
    <p:spTree>
      <p:nvGrpSpPr>
        <p:cNvPr id="1" name=""/>
        <p:cNvGrpSpPr/>
        <p:nvPr/>
      </p:nvGrpSpPr>
      <p:grpSpPr>
        <a:xfrm>
          <a:off x="0" y="0"/>
          <a:ext cx="0" cy="0"/>
          <a:chOff x="0" y="0"/>
          <a:chExt cx="0" cy="0"/>
        </a:xfrm>
      </p:grpSpPr>
      <p:sp>
        <p:nvSpPr>
          <p:cNvPr id="2" name="Shape 0"/>
          <p:cNvSpPr/>
          <p:nvPr/>
        </p:nvSpPr>
        <p:spPr>
          <a:xfrm>
            <a:off x="640080" y="393192"/>
            <a:ext cx="502920" cy="64008"/>
          </a:xfrm>
          <a:prstGeom prst="rect">
            <a:avLst/>
          </a:prstGeom>
          <a:solidFill>
            <a:srgbClr val="EA580C"/>
          </a:solidFill>
          <a:ln/>
        </p:spPr>
      </p:sp>
      <p:sp>
        <p:nvSpPr>
          <p:cNvPr id="3" name="Text 1"/>
          <p:cNvSpPr/>
          <p:nvPr/>
        </p:nvSpPr>
        <p:spPr>
          <a:xfrm>
            <a:off x="640080" y="502920"/>
            <a:ext cx="10911535" cy="960120"/>
          </a:xfrm>
          <a:prstGeom prst="rect">
            <a:avLst/>
          </a:prstGeom>
          <a:noFill/>
          <a:ln/>
        </p:spPr>
        <p:txBody>
          <a:bodyPr wrap="square" lIns="0" tIns="0" rIns="0" bIns="0" rtlCol="0" anchor="t">
            <a:normAutofit/>
          </a:bodyPr>
          <a:lstStyle/>
          <a:p>
            <a:pPr indent="0" marL="0">
              <a:buNone/>
            </a:pPr>
            <a:r>
              <a:rPr lang="en-US" sz="3200" b="1" dirty="0">
                <a:solidFill>
                  <a:srgbClr val="1C1917"/>
                </a:solidFill>
                <a:latin typeface="Arial" pitchFamily="34" charset="0"/>
                <a:ea typeface="Arial" pitchFamily="34" charset="-122"/>
                <a:cs typeface="Arial" pitchFamily="34" charset="-120"/>
              </a:rPr>
              <a:t>The Neuron: A Basic Building Block</a:t>
            </a:r>
            <a:endParaRPr lang="en-US" sz="3200" dirty="0"/>
          </a:p>
        </p:txBody>
      </p:sp>
      <p:sp>
        <p:nvSpPr>
          <p:cNvPr id="4" name="Shape 2"/>
          <p:cNvSpPr/>
          <p:nvPr/>
        </p:nvSpPr>
        <p:spPr>
          <a:xfrm>
            <a:off x="640080" y="1645920"/>
            <a:ext cx="5318608" cy="2103120"/>
          </a:xfrm>
          <a:prstGeom prst="rect">
            <a:avLst/>
          </a:prstGeom>
          <a:solidFill>
            <a:srgbClr val="F2F1EF"/>
          </a:solidFill>
          <a:ln/>
        </p:spPr>
      </p:sp>
      <p:pic>
        <p:nvPicPr>
          <p:cNvPr id="5" name="Image 0" descr="preencoded.png">    </p:cNvPr>
          <p:cNvPicPr>
            <a:picLocks noChangeAspect="1"/>
          </p:cNvPicPr>
          <p:nvPr/>
        </p:nvPicPr>
        <p:blipFill>
          <a:blip r:embed="rId1"/>
          <a:stretch>
            <a:fillRect/>
          </a:stretch>
        </p:blipFill>
        <p:spPr>
          <a:xfrm>
            <a:off x="914400" y="1920240"/>
            <a:ext cx="502920" cy="502920"/>
          </a:xfrm>
          <a:prstGeom prst="rect">
            <a:avLst/>
          </a:prstGeom>
        </p:spPr>
      </p:pic>
      <p:sp>
        <p:nvSpPr>
          <p:cNvPr id="6" name="Text 3"/>
          <p:cNvSpPr/>
          <p:nvPr/>
        </p:nvSpPr>
        <p:spPr>
          <a:xfrm>
            <a:off x="914400" y="2514600"/>
            <a:ext cx="4769968" cy="457200"/>
          </a:xfrm>
          <a:prstGeom prst="rect">
            <a:avLst/>
          </a:prstGeom>
          <a:noFill/>
          <a:ln/>
        </p:spPr>
        <p:txBody>
          <a:bodyPr wrap="square" lIns="0" tIns="0" rIns="0" bIns="0" rtlCol="0" anchor="t">
            <a:normAutofit/>
          </a:bodyPr>
          <a:lstStyle/>
          <a:p>
            <a:pPr indent="0" marL="0">
              <a:buNone/>
            </a:pPr>
            <a:r>
              <a:rPr lang="en-US" sz="1800" b="1" dirty="0">
                <a:solidFill>
                  <a:srgbClr val="1C1917"/>
                </a:solidFill>
                <a:latin typeface="Arial" pitchFamily="34" charset="0"/>
                <a:ea typeface="Arial" pitchFamily="34" charset="-122"/>
                <a:cs typeface="Arial" pitchFamily="34" charset="-120"/>
              </a:rPr>
              <a:t>Holds a Number</a:t>
            </a:r>
            <a:endParaRPr lang="en-US" sz="1800" dirty="0"/>
          </a:p>
        </p:txBody>
      </p:sp>
      <p:sp>
        <p:nvSpPr>
          <p:cNvPr id="7" name="Text 4"/>
          <p:cNvSpPr/>
          <p:nvPr/>
        </p:nvSpPr>
        <p:spPr>
          <a:xfrm>
            <a:off x="914400" y="2971800"/>
            <a:ext cx="4769968" cy="640080"/>
          </a:xfrm>
          <a:prstGeom prst="rect">
            <a:avLst/>
          </a:prstGeom>
          <a:noFill/>
          <a:ln/>
        </p:spPr>
        <p:txBody>
          <a:bodyPr wrap="square" lIns="0" tIns="0" rIns="0" bIns="0" rtlCol="0" anchor="t">
            <a:normAutofit/>
          </a:bodyPr>
          <a:lstStyle/>
          <a:p>
            <a:pPr indent="0" marL="0">
              <a:buNone/>
            </a:pPr>
            <a:r>
              <a:rPr lang="en-US" sz="1300" dirty="0">
                <a:solidFill>
                  <a:srgbClr val="65625D"/>
                </a:solidFill>
                <a:latin typeface="Arial" pitchFamily="34" charset="0"/>
                <a:ea typeface="Arial" pitchFamily="34" charset="-122"/>
                <a:cs typeface="Arial" pitchFamily="34" charset="-120"/>
              </a:rPr>
              <a:t>Each neuron stores a value, specifically between 0 and 1.</a:t>
            </a:r>
            <a:endParaRPr lang="en-US" sz="1300" dirty="0"/>
          </a:p>
        </p:txBody>
      </p:sp>
      <p:sp>
        <p:nvSpPr>
          <p:cNvPr id="8" name="Shape 5"/>
          <p:cNvSpPr/>
          <p:nvPr/>
        </p:nvSpPr>
        <p:spPr>
          <a:xfrm>
            <a:off x="6233008" y="1645920"/>
            <a:ext cx="5318608" cy="2103120"/>
          </a:xfrm>
          <a:prstGeom prst="rect">
            <a:avLst/>
          </a:prstGeom>
          <a:solidFill>
            <a:srgbClr val="F2F1EF"/>
          </a:solidFill>
          <a:ln/>
        </p:spPr>
      </p:sp>
      <p:pic>
        <p:nvPicPr>
          <p:cNvPr id="9" name="Image 1" descr="preencoded.png">    </p:cNvPr>
          <p:cNvPicPr>
            <a:picLocks noChangeAspect="1"/>
          </p:cNvPicPr>
          <p:nvPr/>
        </p:nvPicPr>
        <p:blipFill>
          <a:blip r:embed="rId2"/>
          <a:stretch>
            <a:fillRect/>
          </a:stretch>
        </p:blipFill>
        <p:spPr>
          <a:xfrm>
            <a:off x="6507328" y="1920240"/>
            <a:ext cx="502920" cy="502920"/>
          </a:xfrm>
          <a:prstGeom prst="rect">
            <a:avLst/>
          </a:prstGeom>
        </p:spPr>
      </p:pic>
      <p:sp>
        <p:nvSpPr>
          <p:cNvPr id="10" name="Text 6"/>
          <p:cNvSpPr/>
          <p:nvPr/>
        </p:nvSpPr>
        <p:spPr>
          <a:xfrm>
            <a:off x="6507328" y="2514600"/>
            <a:ext cx="4769968" cy="457200"/>
          </a:xfrm>
          <a:prstGeom prst="rect">
            <a:avLst/>
          </a:prstGeom>
          <a:noFill/>
          <a:ln/>
        </p:spPr>
        <p:txBody>
          <a:bodyPr wrap="square" lIns="0" tIns="0" rIns="0" bIns="0" rtlCol="0" anchor="t">
            <a:normAutofit/>
          </a:bodyPr>
          <a:lstStyle/>
          <a:p>
            <a:pPr indent="0" marL="0">
              <a:buNone/>
            </a:pPr>
            <a:r>
              <a:rPr lang="en-US" sz="1800" b="1" dirty="0">
                <a:solidFill>
                  <a:srgbClr val="1C1917"/>
                </a:solidFill>
                <a:latin typeface="Arial" pitchFamily="34" charset="0"/>
                <a:ea typeface="Arial" pitchFamily="34" charset="-122"/>
                <a:cs typeface="Arial" pitchFamily="34" charset="-120"/>
              </a:rPr>
              <a:t>Input Layer</a:t>
            </a:r>
            <a:endParaRPr lang="en-US" sz="1800" dirty="0"/>
          </a:p>
        </p:txBody>
      </p:sp>
      <p:sp>
        <p:nvSpPr>
          <p:cNvPr id="11" name="Text 7"/>
          <p:cNvSpPr/>
          <p:nvPr/>
        </p:nvSpPr>
        <p:spPr>
          <a:xfrm>
            <a:off x="6507328" y="2971800"/>
            <a:ext cx="4769968" cy="640080"/>
          </a:xfrm>
          <a:prstGeom prst="rect">
            <a:avLst/>
          </a:prstGeom>
          <a:noFill/>
          <a:ln/>
        </p:spPr>
        <p:txBody>
          <a:bodyPr wrap="square" lIns="0" tIns="0" rIns="0" bIns="0" rtlCol="0" anchor="t">
            <a:normAutofit/>
          </a:bodyPr>
          <a:lstStyle/>
          <a:p>
            <a:pPr indent="0" marL="0">
              <a:buNone/>
            </a:pPr>
            <a:r>
              <a:rPr lang="en-US" sz="1300" dirty="0">
                <a:solidFill>
                  <a:srgbClr val="65625D"/>
                </a:solidFill>
                <a:latin typeface="Arial" pitchFamily="34" charset="0"/>
                <a:ea typeface="Arial" pitchFamily="34" charset="-122"/>
                <a:cs typeface="Arial" pitchFamily="34" charset="-120"/>
              </a:rPr>
              <a:t>784 neurons for a 28x28 pixel image, representing grayscale values (0=black, 1=white).</a:t>
            </a:r>
            <a:endParaRPr lang="en-US" sz="1300" dirty="0"/>
          </a:p>
        </p:txBody>
      </p:sp>
      <p:sp>
        <p:nvSpPr>
          <p:cNvPr id="12" name="Shape 8"/>
          <p:cNvSpPr/>
          <p:nvPr/>
        </p:nvSpPr>
        <p:spPr>
          <a:xfrm>
            <a:off x="640080" y="4023360"/>
            <a:ext cx="5318608" cy="2103120"/>
          </a:xfrm>
          <a:prstGeom prst="rect">
            <a:avLst/>
          </a:prstGeom>
          <a:solidFill>
            <a:srgbClr val="F2F1EF"/>
          </a:solidFill>
          <a:ln/>
        </p:spPr>
      </p:sp>
      <p:pic>
        <p:nvPicPr>
          <p:cNvPr id="13" name="Image 2" descr="preencoded.png">    </p:cNvPr>
          <p:cNvPicPr>
            <a:picLocks noChangeAspect="1"/>
          </p:cNvPicPr>
          <p:nvPr/>
        </p:nvPicPr>
        <p:blipFill>
          <a:blip r:embed="rId3"/>
          <a:stretch>
            <a:fillRect/>
          </a:stretch>
        </p:blipFill>
        <p:spPr>
          <a:xfrm>
            <a:off x="914400" y="4297680"/>
            <a:ext cx="502920" cy="502920"/>
          </a:xfrm>
          <a:prstGeom prst="rect">
            <a:avLst/>
          </a:prstGeom>
        </p:spPr>
      </p:pic>
      <p:sp>
        <p:nvSpPr>
          <p:cNvPr id="14" name="Text 9"/>
          <p:cNvSpPr/>
          <p:nvPr/>
        </p:nvSpPr>
        <p:spPr>
          <a:xfrm>
            <a:off x="914400" y="4892040"/>
            <a:ext cx="4769968" cy="457200"/>
          </a:xfrm>
          <a:prstGeom prst="rect">
            <a:avLst/>
          </a:prstGeom>
          <a:noFill/>
          <a:ln/>
        </p:spPr>
        <p:txBody>
          <a:bodyPr wrap="square" lIns="0" tIns="0" rIns="0" bIns="0" rtlCol="0" anchor="t">
            <a:normAutofit/>
          </a:bodyPr>
          <a:lstStyle/>
          <a:p>
            <a:pPr indent="0" marL="0">
              <a:buNone/>
            </a:pPr>
            <a:r>
              <a:rPr lang="en-US" sz="1800" b="1" dirty="0">
                <a:solidFill>
                  <a:srgbClr val="1C1917"/>
                </a:solidFill>
                <a:latin typeface="Arial" pitchFamily="34" charset="0"/>
                <a:ea typeface="Arial" pitchFamily="34" charset="-122"/>
                <a:cs typeface="Arial" pitchFamily="34" charset="-120"/>
              </a:rPr>
              <a:t>Output Layer</a:t>
            </a:r>
            <a:endParaRPr lang="en-US" sz="1800" dirty="0"/>
          </a:p>
        </p:txBody>
      </p:sp>
      <p:sp>
        <p:nvSpPr>
          <p:cNvPr id="15" name="Text 10"/>
          <p:cNvSpPr/>
          <p:nvPr/>
        </p:nvSpPr>
        <p:spPr>
          <a:xfrm>
            <a:off x="914400" y="5349240"/>
            <a:ext cx="4769968" cy="640080"/>
          </a:xfrm>
          <a:prstGeom prst="rect">
            <a:avLst/>
          </a:prstGeom>
          <a:noFill/>
          <a:ln/>
        </p:spPr>
        <p:txBody>
          <a:bodyPr wrap="square" lIns="0" tIns="0" rIns="0" bIns="0" rtlCol="0" anchor="t">
            <a:normAutofit/>
          </a:bodyPr>
          <a:lstStyle/>
          <a:p>
            <a:pPr indent="0" marL="0">
              <a:buNone/>
            </a:pPr>
            <a:r>
              <a:rPr lang="en-US" sz="1300" dirty="0">
                <a:solidFill>
                  <a:srgbClr val="65625D"/>
                </a:solidFill>
                <a:latin typeface="Arial" pitchFamily="34" charset="0"/>
                <a:ea typeface="Arial" pitchFamily="34" charset="-122"/>
                <a:cs typeface="Arial" pitchFamily="34" charset="-120"/>
              </a:rPr>
              <a:t>10 neurons, one for each digit (0-9), indicating the system's confidence.</a:t>
            </a:r>
            <a:endParaRPr lang="en-US" sz="1300" dirty="0"/>
          </a:p>
        </p:txBody>
      </p:sp>
      <p:sp>
        <p:nvSpPr>
          <p:cNvPr id="16" name="Shape 11"/>
          <p:cNvSpPr/>
          <p:nvPr/>
        </p:nvSpPr>
        <p:spPr>
          <a:xfrm>
            <a:off x="6233008" y="4023360"/>
            <a:ext cx="5318608" cy="2103120"/>
          </a:xfrm>
          <a:prstGeom prst="rect">
            <a:avLst/>
          </a:prstGeom>
          <a:solidFill>
            <a:srgbClr val="F2F1EF"/>
          </a:solidFill>
          <a:ln/>
        </p:spPr>
      </p:sp>
      <p:pic>
        <p:nvPicPr>
          <p:cNvPr id="17" name="Image 3" descr="preencoded.png">    </p:cNvPr>
          <p:cNvPicPr>
            <a:picLocks noChangeAspect="1"/>
          </p:cNvPicPr>
          <p:nvPr/>
        </p:nvPicPr>
        <p:blipFill>
          <a:blip r:embed="rId4"/>
          <a:stretch>
            <a:fillRect/>
          </a:stretch>
        </p:blipFill>
        <p:spPr>
          <a:xfrm>
            <a:off x="6507328" y="4297680"/>
            <a:ext cx="502920" cy="502920"/>
          </a:xfrm>
          <a:prstGeom prst="rect">
            <a:avLst/>
          </a:prstGeom>
        </p:spPr>
      </p:pic>
      <p:sp>
        <p:nvSpPr>
          <p:cNvPr id="18" name="Text 12"/>
          <p:cNvSpPr/>
          <p:nvPr/>
        </p:nvSpPr>
        <p:spPr>
          <a:xfrm>
            <a:off x="6507328" y="4892040"/>
            <a:ext cx="4769968" cy="457200"/>
          </a:xfrm>
          <a:prstGeom prst="rect">
            <a:avLst/>
          </a:prstGeom>
          <a:noFill/>
          <a:ln/>
        </p:spPr>
        <p:txBody>
          <a:bodyPr wrap="square" lIns="0" tIns="0" rIns="0" bIns="0" rtlCol="0" anchor="t">
            <a:normAutofit/>
          </a:bodyPr>
          <a:lstStyle/>
          <a:p>
            <a:pPr indent="0" marL="0">
              <a:buNone/>
            </a:pPr>
            <a:r>
              <a:rPr lang="en-US" sz="1800" b="1" dirty="0">
                <a:solidFill>
                  <a:srgbClr val="1C1917"/>
                </a:solidFill>
                <a:latin typeface="Arial" pitchFamily="34" charset="0"/>
                <a:ea typeface="Arial" pitchFamily="34" charset="-122"/>
                <a:cs typeface="Arial" pitchFamily="34" charset="-120"/>
              </a:rPr>
              <a:t>Hidden Layers</a:t>
            </a:r>
            <a:endParaRPr lang="en-US" sz="1800" dirty="0"/>
          </a:p>
        </p:txBody>
      </p:sp>
      <p:sp>
        <p:nvSpPr>
          <p:cNvPr id="19" name="Text 13"/>
          <p:cNvSpPr/>
          <p:nvPr/>
        </p:nvSpPr>
        <p:spPr>
          <a:xfrm>
            <a:off x="6507328" y="5349240"/>
            <a:ext cx="4769968" cy="640080"/>
          </a:xfrm>
          <a:prstGeom prst="rect">
            <a:avLst/>
          </a:prstGeom>
          <a:noFill/>
          <a:ln/>
        </p:spPr>
        <p:txBody>
          <a:bodyPr wrap="square" lIns="0" tIns="0" rIns="0" bIns="0" rtlCol="0" anchor="t">
            <a:normAutofit/>
          </a:bodyPr>
          <a:lstStyle/>
          <a:p>
            <a:pPr indent="0" marL="0">
              <a:buNone/>
            </a:pPr>
            <a:r>
              <a:rPr lang="en-US" sz="1300" dirty="0">
                <a:solidFill>
                  <a:srgbClr val="65625D"/>
                </a:solidFill>
                <a:latin typeface="Arial" pitchFamily="34" charset="0"/>
                <a:ea typeface="Arial" pitchFamily="34" charset="-122"/>
                <a:cs typeface="Arial" pitchFamily="34" charset="-120"/>
              </a:rPr>
              <a:t>Layers between input and output, processing information for digit recognition.</a:t>
            </a:r>
            <a:endParaRPr lang="en-US" sz="1300" dirty="0"/>
          </a:p>
        </p:txBody>
      </p:sp>
      <p:sp>
        <p:nvSpPr>
          <p:cNvPr id="20" name="Text 14"/>
          <p:cNvSpPr/>
          <p:nvPr/>
        </p:nvSpPr>
        <p:spPr>
          <a:xfrm>
            <a:off x="10637215" y="6446520"/>
            <a:ext cx="914400" cy="274320"/>
          </a:xfrm>
          <a:prstGeom prst="rect">
            <a:avLst/>
          </a:prstGeom>
          <a:noFill/>
          <a:ln/>
        </p:spPr>
        <p:txBody>
          <a:bodyPr wrap="square" lIns="0" tIns="0" rIns="0" bIns="0" rtlCol="0" anchor="ctr"/>
          <a:lstStyle/>
          <a:p>
            <a:pPr algn="r" indent="0" marL="0">
              <a:buNone/>
            </a:pPr>
            <a:r>
              <a:rPr lang="en-US" sz="1000" dirty="0">
                <a:solidFill>
                  <a:srgbClr val="65625D"/>
                </a:solidFill>
                <a:latin typeface="Arial" pitchFamily="34" charset="0"/>
                <a:ea typeface="Arial" pitchFamily="34" charset="-122"/>
                <a:cs typeface="Arial" pitchFamily="34" charset="-120"/>
              </a:rPr>
              <a:t>4</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AFAF9"/>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333695" y="0"/>
            <a:ext cx="6858000" cy="6858000"/>
          </a:xfrm>
          <a:prstGeom prst="rect">
            <a:avLst/>
          </a:prstGeom>
        </p:spPr>
      </p:pic>
      <p:sp>
        <p:nvSpPr>
          <p:cNvPr id="3" name="Shape 0"/>
          <p:cNvSpPr/>
          <p:nvPr/>
        </p:nvSpPr>
        <p:spPr>
          <a:xfrm>
            <a:off x="640080" y="1005840"/>
            <a:ext cx="502920" cy="64008"/>
          </a:xfrm>
          <a:prstGeom prst="rect">
            <a:avLst/>
          </a:prstGeom>
          <a:solidFill>
            <a:srgbClr val="EA580C"/>
          </a:solidFill>
          <a:ln/>
        </p:spPr>
      </p:sp>
      <p:sp>
        <p:nvSpPr>
          <p:cNvPr id="4" name="Text 1"/>
          <p:cNvSpPr/>
          <p:nvPr/>
        </p:nvSpPr>
        <p:spPr>
          <a:xfrm>
            <a:off x="640080" y="1188720"/>
            <a:ext cx="4053535" cy="1188720"/>
          </a:xfrm>
          <a:prstGeom prst="rect">
            <a:avLst/>
          </a:prstGeom>
          <a:noFill/>
          <a:ln/>
        </p:spPr>
        <p:txBody>
          <a:bodyPr wrap="square" lIns="0" tIns="0" rIns="0" bIns="0" rtlCol="0" anchor="t">
            <a:normAutofit/>
          </a:bodyPr>
          <a:lstStyle/>
          <a:p>
            <a:pPr indent="0" marL="0">
              <a:buNone/>
            </a:pPr>
            <a:r>
              <a:rPr lang="en-US" sz="2800" b="1" dirty="0">
                <a:solidFill>
                  <a:srgbClr val="1C1917"/>
                </a:solidFill>
                <a:latin typeface="Arial" pitchFamily="34" charset="0"/>
                <a:ea typeface="Arial" pitchFamily="34" charset="-122"/>
                <a:cs typeface="Arial" pitchFamily="34" charset="-120"/>
              </a:rPr>
              <a:t>Layered Abstraction: How it Works</a:t>
            </a:r>
            <a:endParaRPr lang="en-US" sz="2800" dirty="0"/>
          </a:p>
        </p:txBody>
      </p:sp>
      <p:sp>
        <p:nvSpPr>
          <p:cNvPr id="5" name="Text 2"/>
          <p:cNvSpPr/>
          <p:nvPr/>
        </p:nvSpPr>
        <p:spPr>
          <a:xfrm>
            <a:off x="640080" y="2560320"/>
            <a:ext cx="4053535" cy="3566160"/>
          </a:xfrm>
          <a:prstGeom prst="rect">
            <a:avLst/>
          </a:prstGeom>
          <a:noFill/>
          <a:ln/>
        </p:spPr>
        <p:txBody>
          <a:bodyPr wrap="square" lIns="0" tIns="0" rIns="0" bIns="0" rtlCol="0" anchor="t">
            <a:normAutofit/>
          </a:bodyPr>
          <a:lstStyle/>
          <a:p>
            <a:pPr marL="279400" indent="-279400">
              <a:lnSpc>
                <a:spcPct val="110000"/>
              </a:lnSpc>
              <a:spcAft>
                <a:spcPts val="1000"/>
              </a:spcAft>
              <a:buSzPct val="100000"/>
              <a:buChar char="●"/>
            </a:pPr>
            <a:r>
              <a:rPr lang="en-US" sz="2000" dirty="0">
                <a:solidFill>
                  <a:srgbClr val="1C1917"/>
                </a:solidFill>
                <a:latin typeface="Arial" pitchFamily="34" charset="0"/>
                <a:ea typeface="Arial" pitchFamily="34" charset="-122"/>
                <a:cs typeface="Arial" pitchFamily="34" charset="-120"/>
              </a:rPr>
              <a:t>Activations in one layer determine the next</a:t>
            </a:r>
            <a:endParaRPr lang="en-US" sz="2000" dirty="0"/>
          </a:p>
          <a:p>
            <a:pPr marL="279400" indent="-279400">
              <a:lnSpc>
                <a:spcPct val="110000"/>
              </a:lnSpc>
              <a:spcAft>
                <a:spcPts val="1000"/>
              </a:spcAft>
              <a:buSzPct val="100000"/>
              <a:buChar char="●"/>
            </a:pPr>
            <a:r>
              <a:rPr lang="en-US" sz="2000" dirty="0">
                <a:solidFill>
                  <a:srgbClr val="1C1917"/>
                </a:solidFill>
                <a:latin typeface="Arial" pitchFamily="34" charset="0"/>
                <a:ea typeface="Arial" pitchFamily="34" charset="-122"/>
                <a:cs typeface="Arial" pitchFamily="34" charset="-120"/>
              </a:rPr>
              <a:t>Inspired by biological neural networks</a:t>
            </a:r>
            <a:endParaRPr lang="en-US" sz="2000" dirty="0"/>
          </a:p>
          <a:p>
            <a:pPr marL="279400" indent="-279400">
              <a:lnSpc>
                <a:spcPct val="110000"/>
              </a:lnSpc>
              <a:spcAft>
                <a:spcPts val="1000"/>
              </a:spcAft>
              <a:buSzPct val="100000"/>
              <a:buChar char="●"/>
            </a:pPr>
            <a:r>
              <a:rPr lang="en-US" sz="2000" dirty="0">
                <a:solidFill>
                  <a:srgbClr val="1C1917"/>
                </a:solidFill>
                <a:latin typeface="Arial" pitchFamily="34" charset="0"/>
                <a:ea typeface="Arial" pitchFamily="34" charset="-122"/>
                <a:cs typeface="Arial" pitchFamily="34" charset="-120"/>
              </a:rPr>
              <a:t>Output: brightest neuron indicates the recognized digit</a:t>
            </a:r>
            <a:endParaRPr lang="en-US" sz="2000" dirty="0"/>
          </a:p>
        </p:txBody>
      </p:sp>
      <p:sp>
        <p:nvSpPr>
          <p:cNvPr id="6" name="Text 3"/>
          <p:cNvSpPr/>
          <p:nvPr/>
        </p:nvSpPr>
        <p:spPr>
          <a:xfrm>
            <a:off x="10637215" y="6446520"/>
            <a:ext cx="914400" cy="274320"/>
          </a:xfrm>
          <a:prstGeom prst="rect">
            <a:avLst/>
          </a:prstGeom>
          <a:noFill/>
          <a:ln/>
        </p:spPr>
        <p:txBody>
          <a:bodyPr wrap="square" lIns="0" tIns="0" rIns="0" bIns="0" rtlCol="0" anchor="ctr"/>
          <a:lstStyle/>
          <a:p>
            <a:pPr algn="r" indent="0" marL="0">
              <a:buNone/>
            </a:pPr>
            <a:r>
              <a:rPr lang="en-US" sz="1000" dirty="0">
                <a:solidFill>
                  <a:srgbClr val="65625D"/>
                </a:solidFill>
                <a:latin typeface="Arial" pitchFamily="34" charset="0"/>
                <a:ea typeface="Arial" pitchFamily="34" charset="-122"/>
                <a:cs typeface="Arial" pitchFamily="34" charset="-120"/>
              </a:rPr>
              <a:t>5</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AFAF9"/>
        </a:solidFill>
      </p:bgPr>
    </p:bg>
    <p:spTree>
      <p:nvGrpSpPr>
        <p:cNvPr id="1" name=""/>
        <p:cNvGrpSpPr/>
        <p:nvPr/>
      </p:nvGrpSpPr>
      <p:grpSpPr>
        <a:xfrm>
          <a:off x="0" y="0"/>
          <a:ext cx="0" cy="0"/>
          <a:chOff x="0" y="0"/>
          <a:chExt cx="0" cy="0"/>
        </a:xfrm>
      </p:grpSpPr>
      <p:sp>
        <p:nvSpPr>
          <p:cNvPr id="2" name="Shape 0"/>
          <p:cNvSpPr/>
          <p:nvPr/>
        </p:nvSpPr>
        <p:spPr>
          <a:xfrm>
            <a:off x="640080" y="393192"/>
            <a:ext cx="502920" cy="64008"/>
          </a:xfrm>
          <a:prstGeom prst="rect">
            <a:avLst/>
          </a:prstGeom>
          <a:solidFill>
            <a:srgbClr val="EA580C"/>
          </a:solidFill>
          <a:ln/>
        </p:spPr>
      </p:sp>
      <p:sp>
        <p:nvSpPr>
          <p:cNvPr id="3" name="Text 1"/>
          <p:cNvSpPr/>
          <p:nvPr/>
        </p:nvSpPr>
        <p:spPr>
          <a:xfrm>
            <a:off x="640080" y="502920"/>
            <a:ext cx="10911535" cy="960120"/>
          </a:xfrm>
          <a:prstGeom prst="rect">
            <a:avLst/>
          </a:prstGeom>
          <a:noFill/>
          <a:ln/>
        </p:spPr>
        <p:txBody>
          <a:bodyPr wrap="square" lIns="0" tIns="0" rIns="0" bIns="0" rtlCol="0" anchor="t">
            <a:normAutofit/>
          </a:bodyPr>
          <a:lstStyle/>
          <a:p>
            <a:pPr indent="0" marL="0">
              <a:buNone/>
            </a:pPr>
            <a:r>
              <a:rPr lang="en-US" sz="3000" b="1" dirty="0">
                <a:solidFill>
                  <a:srgbClr val="1C1917"/>
                </a:solidFill>
                <a:latin typeface="Arial" pitchFamily="34" charset="0"/>
                <a:ea typeface="Arial" pitchFamily="34" charset="-122"/>
                <a:cs typeface="Arial" pitchFamily="34" charset="-120"/>
              </a:rPr>
              <a:t>Building Intelligent Recognition: Hopes for Hidden Layers</a:t>
            </a:r>
            <a:endParaRPr lang="en-US" sz="3000" dirty="0"/>
          </a:p>
        </p:txBody>
      </p:sp>
      <p:sp>
        <p:nvSpPr>
          <p:cNvPr id="4" name="Text 2"/>
          <p:cNvSpPr/>
          <p:nvPr/>
        </p:nvSpPr>
        <p:spPr>
          <a:xfrm>
            <a:off x="640080" y="1645920"/>
            <a:ext cx="9539935" cy="4480560"/>
          </a:xfrm>
          <a:prstGeom prst="rect">
            <a:avLst/>
          </a:prstGeom>
          <a:noFill/>
          <a:ln/>
        </p:spPr>
        <p:txBody>
          <a:bodyPr wrap="square" lIns="0" tIns="0" rIns="0" bIns="0" rtlCol="0" anchor="t">
            <a:normAutofit/>
          </a:bodyPr>
          <a:lstStyle/>
          <a:p>
            <a:pPr marL="279400" indent="-279400">
              <a:lnSpc>
                <a:spcPct val="110000"/>
              </a:lnSpc>
              <a:spcAft>
                <a:spcPts val="1000"/>
              </a:spcAft>
              <a:buSzPct val="100000"/>
              <a:buChar char="●"/>
            </a:pPr>
            <a:r>
              <a:rPr lang="en-US" sz="2200" dirty="0">
                <a:solidFill>
                  <a:srgbClr val="1C1917"/>
                </a:solidFill>
                <a:latin typeface="Arial" pitchFamily="34" charset="0"/>
                <a:ea typeface="Arial" pitchFamily="34" charset="-122"/>
                <a:cs typeface="Arial" pitchFamily="34" charset="-120"/>
              </a:rPr>
              <a:t>Hope for sub-components: loops, lines, edges</a:t>
            </a:r>
            <a:endParaRPr lang="en-US" sz="2200" dirty="0"/>
          </a:p>
          <a:p>
            <a:pPr marL="279400" indent="-279400">
              <a:lnSpc>
                <a:spcPct val="110000"/>
              </a:lnSpc>
              <a:spcAft>
                <a:spcPts val="1000"/>
              </a:spcAft>
              <a:buSzPct val="100000"/>
              <a:buChar char="●"/>
            </a:pPr>
            <a:r>
              <a:rPr lang="en-US" sz="2200" dirty="0">
                <a:solidFill>
                  <a:srgbClr val="1C1917"/>
                </a:solidFill>
                <a:latin typeface="Arial" pitchFamily="34" charset="0"/>
                <a:ea typeface="Arial" pitchFamily="34" charset="-122"/>
                <a:cs typeface="Arial" pitchFamily="34" charset="-120"/>
              </a:rPr>
              <a:t>Second-to-last layer: neurons detect major sub-components (e.g., top loop)</a:t>
            </a:r>
            <a:endParaRPr lang="en-US" sz="2200" dirty="0"/>
          </a:p>
          <a:p>
            <a:pPr marL="279400" indent="-279400">
              <a:lnSpc>
                <a:spcPct val="110000"/>
              </a:lnSpc>
              <a:spcAft>
                <a:spcPts val="1000"/>
              </a:spcAft>
              <a:buSzPct val="100000"/>
              <a:buChar char="●"/>
            </a:pPr>
            <a:r>
              <a:rPr lang="en-US" sz="2200" dirty="0">
                <a:solidFill>
                  <a:srgbClr val="1C1917"/>
                </a:solidFill>
                <a:latin typeface="Arial" pitchFamily="34" charset="0"/>
                <a:ea typeface="Arial" pitchFamily="34" charset="-122"/>
                <a:cs typeface="Arial" pitchFamily="34" charset="-120"/>
              </a:rPr>
              <a:t>Second layer: neurons detect basic edges</a:t>
            </a:r>
            <a:endParaRPr lang="en-US" sz="2200" dirty="0"/>
          </a:p>
          <a:p>
            <a:pPr marL="279400" indent="-279400">
              <a:lnSpc>
                <a:spcPct val="110000"/>
              </a:lnSpc>
              <a:spcAft>
                <a:spcPts val="1000"/>
              </a:spcAft>
              <a:buSzPct val="100000"/>
              <a:buChar char="●"/>
            </a:pPr>
            <a:r>
              <a:rPr lang="en-US" sz="2200" dirty="0">
                <a:solidFill>
                  <a:srgbClr val="1C1917"/>
                </a:solidFill>
                <a:latin typeface="Arial" pitchFamily="34" charset="0"/>
                <a:ea typeface="Arial" pitchFamily="34" charset="-122"/>
                <a:cs typeface="Arial" pitchFamily="34" charset="-120"/>
              </a:rPr>
              <a:t>Combining simple elements leads to complex recognition</a:t>
            </a:r>
            <a:endParaRPr lang="en-US" sz="2200" dirty="0"/>
          </a:p>
        </p:txBody>
      </p:sp>
      <p:sp>
        <p:nvSpPr>
          <p:cNvPr id="5" name="Text 3"/>
          <p:cNvSpPr/>
          <p:nvPr/>
        </p:nvSpPr>
        <p:spPr>
          <a:xfrm>
            <a:off x="10637215" y="6446520"/>
            <a:ext cx="914400" cy="274320"/>
          </a:xfrm>
          <a:prstGeom prst="rect">
            <a:avLst/>
          </a:prstGeom>
          <a:noFill/>
          <a:ln/>
        </p:spPr>
        <p:txBody>
          <a:bodyPr wrap="square" lIns="0" tIns="0" rIns="0" bIns="0" rtlCol="0" anchor="ctr"/>
          <a:lstStyle/>
          <a:p>
            <a:pPr algn="r" indent="0" marL="0">
              <a:buNone/>
            </a:pPr>
            <a:r>
              <a:rPr lang="en-US" sz="1000" dirty="0">
                <a:solidFill>
                  <a:srgbClr val="65625D"/>
                </a:solidFill>
                <a:latin typeface="Arial" pitchFamily="34" charset="0"/>
                <a:ea typeface="Arial" pitchFamily="34" charset="-122"/>
                <a:cs typeface="Arial" pitchFamily="34" charset="-120"/>
              </a:rPr>
              <a:t>6</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AFAF9"/>
        </a:solidFill>
      </p:bgPr>
    </p:bg>
    <p:spTree>
      <p:nvGrpSpPr>
        <p:cNvPr id="1" name=""/>
        <p:cNvGrpSpPr/>
        <p:nvPr/>
      </p:nvGrpSpPr>
      <p:grpSpPr>
        <a:xfrm>
          <a:off x="0" y="0"/>
          <a:ext cx="0" cy="0"/>
          <a:chOff x="0" y="0"/>
          <a:chExt cx="0" cy="0"/>
        </a:xfrm>
      </p:grpSpPr>
      <p:sp>
        <p:nvSpPr>
          <p:cNvPr id="2" name="Shape 0"/>
          <p:cNvSpPr/>
          <p:nvPr/>
        </p:nvSpPr>
        <p:spPr>
          <a:xfrm>
            <a:off x="640080" y="393192"/>
            <a:ext cx="502920" cy="64008"/>
          </a:xfrm>
          <a:prstGeom prst="rect">
            <a:avLst/>
          </a:prstGeom>
          <a:solidFill>
            <a:srgbClr val="EA580C"/>
          </a:solidFill>
          <a:ln/>
        </p:spPr>
      </p:sp>
      <p:sp>
        <p:nvSpPr>
          <p:cNvPr id="3" name="Text 1"/>
          <p:cNvSpPr/>
          <p:nvPr/>
        </p:nvSpPr>
        <p:spPr>
          <a:xfrm>
            <a:off x="640080" y="502920"/>
            <a:ext cx="10911535" cy="960120"/>
          </a:xfrm>
          <a:prstGeom prst="rect">
            <a:avLst/>
          </a:prstGeom>
          <a:noFill/>
          <a:ln/>
        </p:spPr>
        <p:txBody>
          <a:bodyPr wrap="square" lIns="0" tIns="0" rIns="0" bIns="0" rtlCol="0" anchor="t">
            <a:normAutofit/>
          </a:bodyPr>
          <a:lstStyle/>
          <a:p>
            <a:pPr indent="0" marL="0">
              <a:buNone/>
            </a:pPr>
            <a:r>
              <a:rPr lang="en-US" sz="3200" b="1" dirty="0">
                <a:solidFill>
                  <a:srgbClr val="1C1917"/>
                </a:solidFill>
                <a:latin typeface="Arial" pitchFamily="34" charset="0"/>
                <a:ea typeface="Arial" pitchFamily="34" charset="-122"/>
                <a:cs typeface="Arial" pitchFamily="34" charset="-120"/>
              </a:rPr>
              <a:t>From Pixels to Activation: Weights and Biases</a:t>
            </a:r>
            <a:endParaRPr lang="en-US" sz="3200" dirty="0"/>
          </a:p>
        </p:txBody>
      </p:sp>
      <p:sp>
        <p:nvSpPr>
          <p:cNvPr id="4" name="Shape 2"/>
          <p:cNvSpPr/>
          <p:nvPr/>
        </p:nvSpPr>
        <p:spPr>
          <a:xfrm>
            <a:off x="2004022" y="2514600"/>
            <a:ext cx="8183651" cy="0"/>
          </a:xfrm>
          <a:prstGeom prst="line">
            <a:avLst/>
          </a:prstGeom>
          <a:noFill/>
          <a:ln w="38100">
            <a:solidFill>
              <a:srgbClr val="E7E5E4"/>
            </a:solidFill>
            <a:prstDash val="solid"/>
          </a:ln>
        </p:spPr>
      </p:sp>
      <p:sp>
        <p:nvSpPr>
          <p:cNvPr id="5" name="Shape 3"/>
          <p:cNvSpPr/>
          <p:nvPr/>
        </p:nvSpPr>
        <p:spPr>
          <a:xfrm>
            <a:off x="1821142" y="2331720"/>
            <a:ext cx="365760" cy="365760"/>
          </a:xfrm>
          <a:prstGeom prst="ellipse">
            <a:avLst/>
          </a:prstGeom>
          <a:solidFill>
            <a:srgbClr val="1D4ED8"/>
          </a:solidFill>
          <a:ln w="38100">
            <a:solidFill>
              <a:srgbClr val="FAFAF9"/>
            </a:solidFill>
            <a:prstDash val="solid"/>
          </a:ln>
        </p:spPr>
      </p:sp>
      <p:sp>
        <p:nvSpPr>
          <p:cNvPr id="6" name="Text 4"/>
          <p:cNvSpPr/>
          <p:nvPr/>
        </p:nvSpPr>
        <p:spPr>
          <a:xfrm>
            <a:off x="731520" y="2880360"/>
            <a:ext cx="2545004" cy="640080"/>
          </a:xfrm>
          <a:prstGeom prst="rect">
            <a:avLst/>
          </a:prstGeom>
          <a:noFill/>
          <a:ln/>
        </p:spPr>
        <p:txBody>
          <a:bodyPr wrap="square" lIns="0" tIns="0" rIns="0" bIns="0" rtlCol="0" anchor="t">
            <a:normAutofit/>
          </a:bodyPr>
          <a:lstStyle/>
          <a:p>
            <a:pPr algn="ctr" indent="0" marL="0">
              <a:buNone/>
            </a:pPr>
            <a:r>
              <a:rPr lang="en-US" sz="1800" b="1" dirty="0">
                <a:solidFill>
                  <a:srgbClr val="1D4ED8"/>
                </a:solidFill>
                <a:latin typeface="Arial" pitchFamily="34" charset="0"/>
                <a:ea typeface="Arial" pitchFamily="34" charset="-122"/>
                <a:cs typeface="Arial" pitchFamily="34" charset="-120"/>
              </a:rPr>
              <a:t>Assign Weights</a:t>
            </a:r>
            <a:endParaRPr lang="en-US" sz="1800" dirty="0"/>
          </a:p>
        </p:txBody>
      </p:sp>
      <p:sp>
        <p:nvSpPr>
          <p:cNvPr id="7" name="Text 5"/>
          <p:cNvSpPr/>
          <p:nvPr/>
        </p:nvSpPr>
        <p:spPr>
          <a:xfrm>
            <a:off x="731520" y="3520440"/>
            <a:ext cx="2545004" cy="2377440"/>
          </a:xfrm>
          <a:prstGeom prst="rect">
            <a:avLst/>
          </a:prstGeom>
          <a:noFill/>
          <a:ln/>
        </p:spPr>
        <p:txBody>
          <a:bodyPr wrap="square" lIns="0" tIns="0" rIns="0" bIns="0" rtlCol="0" anchor="t">
            <a:normAutofit/>
          </a:bodyPr>
          <a:lstStyle/>
          <a:p>
            <a:pPr algn="ctr" indent="0" marL="0">
              <a:buNone/>
            </a:pPr>
            <a:r>
              <a:rPr lang="en-US" sz="1600" dirty="0">
                <a:solidFill>
                  <a:srgbClr val="1C1917"/>
                </a:solidFill>
                <a:latin typeface="Arial" pitchFamily="34" charset="0"/>
                <a:ea typeface="Arial" pitchFamily="34" charset="-122"/>
                <a:cs typeface="Arial" pitchFamily="34" charset="-120"/>
              </a:rPr>
              <a:t>Each connection between neurons has a numerical weight.</a:t>
            </a:r>
            <a:endParaRPr lang="en-US" sz="1600" dirty="0"/>
          </a:p>
        </p:txBody>
      </p:sp>
      <p:sp>
        <p:nvSpPr>
          <p:cNvPr id="8" name="Shape 6"/>
          <p:cNvSpPr/>
          <p:nvPr/>
        </p:nvSpPr>
        <p:spPr>
          <a:xfrm>
            <a:off x="4549026" y="2331720"/>
            <a:ext cx="365760" cy="365760"/>
          </a:xfrm>
          <a:prstGeom prst="ellipse">
            <a:avLst/>
          </a:prstGeom>
          <a:solidFill>
            <a:srgbClr val="7C3AED"/>
          </a:solidFill>
          <a:ln w="38100">
            <a:solidFill>
              <a:srgbClr val="FAFAF9"/>
            </a:solidFill>
            <a:prstDash val="solid"/>
          </a:ln>
        </p:spPr>
      </p:sp>
      <p:sp>
        <p:nvSpPr>
          <p:cNvPr id="9" name="Text 7"/>
          <p:cNvSpPr/>
          <p:nvPr/>
        </p:nvSpPr>
        <p:spPr>
          <a:xfrm>
            <a:off x="3459404" y="2880360"/>
            <a:ext cx="2545004" cy="640080"/>
          </a:xfrm>
          <a:prstGeom prst="rect">
            <a:avLst/>
          </a:prstGeom>
          <a:noFill/>
          <a:ln/>
        </p:spPr>
        <p:txBody>
          <a:bodyPr wrap="square" lIns="0" tIns="0" rIns="0" bIns="0" rtlCol="0" anchor="t">
            <a:normAutofit/>
          </a:bodyPr>
          <a:lstStyle/>
          <a:p>
            <a:pPr algn="ctr" indent="0" marL="0">
              <a:buNone/>
            </a:pPr>
            <a:r>
              <a:rPr lang="en-US" sz="1800" b="1" dirty="0">
                <a:solidFill>
                  <a:srgbClr val="7C3AED"/>
                </a:solidFill>
                <a:latin typeface="Arial" pitchFamily="34" charset="0"/>
                <a:ea typeface="Arial" pitchFamily="34" charset="-122"/>
                <a:cs typeface="Arial" pitchFamily="34" charset="-120"/>
              </a:rPr>
              <a:t>Compute Weighted Sum</a:t>
            </a:r>
            <a:endParaRPr lang="en-US" sz="1800" dirty="0"/>
          </a:p>
        </p:txBody>
      </p:sp>
      <p:sp>
        <p:nvSpPr>
          <p:cNvPr id="10" name="Text 8"/>
          <p:cNvSpPr/>
          <p:nvPr/>
        </p:nvSpPr>
        <p:spPr>
          <a:xfrm>
            <a:off x="3459404" y="3520440"/>
            <a:ext cx="2545004" cy="2377440"/>
          </a:xfrm>
          <a:prstGeom prst="rect">
            <a:avLst/>
          </a:prstGeom>
          <a:noFill/>
          <a:ln/>
        </p:spPr>
        <p:txBody>
          <a:bodyPr wrap="square" lIns="0" tIns="0" rIns="0" bIns="0" rtlCol="0" anchor="t">
            <a:normAutofit/>
          </a:bodyPr>
          <a:lstStyle/>
          <a:p>
            <a:pPr algn="ctr" indent="0" marL="0">
              <a:buNone/>
            </a:pPr>
            <a:r>
              <a:rPr lang="en-US" sz="1600" dirty="0">
                <a:solidFill>
                  <a:srgbClr val="1C1917"/>
                </a:solidFill>
                <a:latin typeface="Arial" pitchFamily="34" charset="0"/>
                <a:ea typeface="Arial" pitchFamily="34" charset="-122"/>
                <a:cs typeface="Arial" pitchFamily="34" charset="-120"/>
              </a:rPr>
              <a:t>Activations from the previous layer are multiplied by their weights and summed.</a:t>
            </a:r>
            <a:endParaRPr lang="en-US" sz="1600" dirty="0"/>
          </a:p>
        </p:txBody>
      </p:sp>
      <p:sp>
        <p:nvSpPr>
          <p:cNvPr id="11" name="Shape 9"/>
          <p:cNvSpPr/>
          <p:nvPr/>
        </p:nvSpPr>
        <p:spPr>
          <a:xfrm>
            <a:off x="7276910" y="2331720"/>
            <a:ext cx="365760" cy="365760"/>
          </a:xfrm>
          <a:prstGeom prst="ellipse">
            <a:avLst/>
          </a:prstGeom>
          <a:solidFill>
            <a:srgbClr val="1D4ED8"/>
          </a:solidFill>
          <a:ln w="38100">
            <a:solidFill>
              <a:srgbClr val="FAFAF9"/>
            </a:solidFill>
            <a:prstDash val="solid"/>
          </a:ln>
        </p:spPr>
      </p:sp>
      <p:sp>
        <p:nvSpPr>
          <p:cNvPr id="12" name="Text 10"/>
          <p:cNvSpPr/>
          <p:nvPr/>
        </p:nvSpPr>
        <p:spPr>
          <a:xfrm>
            <a:off x="6187288" y="2880360"/>
            <a:ext cx="2545004" cy="640080"/>
          </a:xfrm>
          <a:prstGeom prst="rect">
            <a:avLst/>
          </a:prstGeom>
          <a:noFill/>
          <a:ln/>
        </p:spPr>
        <p:txBody>
          <a:bodyPr wrap="square" lIns="0" tIns="0" rIns="0" bIns="0" rtlCol="0" anchor="t">
            <a:normAutofit/>
          </a:bodyPr>
          <a:lstStyle/>
          <a:p>
            <a:pPr algn="ctr" indent="0" marL="0">
              <a:buNone/>
            </a:pPr>
            <a:r>
              <a:rPr lang="en-US" sz="1800" b="1" dirty="0">
                <a:solidFill>
                  <a:srgbClr val="1D4ED8"/>
                </a:solidFill>
                <a:latin typeface="Arial" pitchFamily="34" charset="0"/>
                <a:ea typeface="Arial" pitchFamily="34" charset="-122"/>
                <a:cs typeface="Arial" pitchFamily="34" charset="-120"/>
              </a:rPr>
              <a:t>Add Bias</a:t>
            </a:r>
            <a:endParaRPr lang="en-US" sz="1800" dirty="0"/>
          </a:p>
        </p:txBody>
      </p:sp>
      <p:sp>
        <p:nvSpPr>
          <p:cNvPr id="13" name="Text 11"/>
          <p:cNvSpPr/>
          <p:nvPr/>
        </p:nvSpPr>
        <p:spPr>
          <a:xfrm>
            <a:off x="6187288" y="3520440"/>
            <a:ext cx="2545004" cy="2377440"/>
          </a:xfrm>
          <a:prstGeom prst="rect">
            <a:avLst/>
          </a:prstGeom>
          <a:noFill/>
          <a:ln/>
        </p:spPr>
        <p:txBody>
          <a:bodyPr wrap="square" lIns="0" tIns="0" rIns="0" bIns="0" rtlCol="0" anchor="t">
            <a:normAutofit/>
          </a:bodyPr>
          <a:lstStyle/>
          <a:p>
            <a:pPr algn="ctr" indent="0" marL="0">
              <a:buNone/>
            </a:pPr>
            <a:r>
              <a:rPr lang="en-US" sz="1600" dirty="0">
                <a:solidFill>
                  <a:srgbClr val="1C1917"/>
                </a:solidFill>
                <a:latin typeface="Arial" pitchFamily="34" charset="0"/>
                <a:ea typeface="Arial" pitchFamily="34" charset="-122"/>
                <a:cs typeface="Arial" pitchFamily="34" charset="-120"/>
              </a:rPr>
              <a:t>An additional number is added to the weighted sum.</a:t>
            </a:r>
            <a:endParaRPr lang="en-US" sz="1600" dirty="0"/>
          </a:p>
        </p:txBody>
      </p:sp>
      <p:sp>
        <p:nvSpPr>
          <p:cNvPr id="14" name="Shape 12"/>
          <p:cNvSpPr/>
          <p:nvPr/>
        </p:nvSpPr>
        <p:spPr>
          <a:xfrm>
            <a:off x="10004793" y="2331720"/>
            <a:ext cx="365760" cy="365760"/>
          </a:xfrm>
          <a:prstGeom prst="ellipse">
            <a:avLst/>
          </a:prstGeom>
          <a:solidFill>
            <a:srgbClr val="7C3AED"/>
          </a:solidFill>
          <a:ln w="38100">
            <a:solidFill>
              <a:srgbClr val="FAFAF9"/>
            </a:solidFill>
            <a:prstDash val="solid"/>
          </a:ln>
        </p:spPr>
      </p:sp>
      <p:sp>
        <p:nvSpPr>
          <p:cNvPr id="15" name="Text 13"/>
          <p:cNvSpPr/>
          <p:nvPr/>
        </p:nvSpPr>
        <p:spPr>
          <a:xfrm>
            <a:off x="8915171" y="2880360"/>
            <a:ext cx="2545004" cy="640080"/>
          </a:xfrm>
          <a:prstGeom prst="rect">
            <a:avLst/>
          </a:prstGeom>
          <a:noFill/>
          <a:ln/>
        </p:spPr>
        <p:txBody>
          <a:bodyPr wrap="square" lIns="0" tIns="0" rIns="0" bIns="0" rtlCol="0" anchor="t">
            <a:normAutofit/>
          </a:bodyPr>
          <a:lstStyle/>
          <a:p>
            <a:pPr algn="ctr" indent="0" marL="0">
              <a:buNone/>
            </a:pPr>
            <a:r>
              <a:rPr lang="en-US" sz="1800" b="1" dirty="0">
                <a:solidFill>
                  <a:srgbClr val="7C3AED"/>
                </a:solidFill>
                <a:latin typeface="Arial" pitchFamily="34" charset="0"/>
                <a:ea typeface="Arial" pitchFamily="34" charset="-122"/>
                <a:cs typeface="Arial" pitchFamily="34" charset="-120"/>
              </a:rPr>
              <a:t>Apply Sigmoid Function</a:t>
            </a:r>
            <a:endParaRPr lang="en-US" sz="1800" dirty="0"/>
          </a:p>
        </p:txBody>
      </p:sp>
      <p:sp>
        <p:nvSpPr>
          <p:cNvPr id="16" name="Text 14"/>
          <p:cNvSpPr/>
          <p:nvPr/>
        </p:nvSpPr>
        <p:spPr>
          <a:xfrm>
            <a:off x="8915171" y="3520440"/>
            <a:ext cx="2545004" cy="2377440"/>
          </a:xfrm>
          <a:prstGeom prst="rect">
            <a:avLst/>
          </a:prstGeom>
          <a:noFill/>
          <a:ln/>
        </p:spPr>
        <p:txBody>
          <a:bodyPr wrap="square" lIns="0" tIns="0" rIns="0" bIns="0" rtlCol="0" anchor="t">
            <a:normAutofit/>
          </a:bodyPr>
          <a:lstStyle/>
          <a:p>
            <a:pPr algn="ctr" indent="0" marL="0">
              <a:buNone/>
            </a:pPr>
            <a:r>
              <a:rPr lang="en-US" sz="1600" dirty="0">
                <a:solidFill>
                  <a:srgbClr val="1C1917"/>
                </a:solidFill>
                <a:latin typeface="Arial" pitchFamily="34" charset="0"/>
                <a:ea typeface="Arial" pitchFamily="34" charset="-122"/>
                <a:cs typeface="Arial" pitchFamily="34" charset="-120"/>
              </a:rPr>
              <a:t>The sum is 'squished' into a 0-1 range to become the neuron's activation.</a:t>
            </a:r>
            <a:endParaRPr lang="en-US" sz="1600" dirty="0"/>
          </a:p>
        </p:txBody>
      </p:sp>
      <p:sp>
        <p:nvSpPr>
          <p:cNvPr id="17" name="Text 15"/>
          <p:cNvSpPr/>
          <p:nvPr/>
        </p:nvSpPr>
        <p:spPr>
          <a:xfrm>
            <a:off x="10637215" y="6446520"/>
            <a:ext cx="914400" cy="274320"/>
          </a:xfrm>
          <a:prstGeom prst="rect">
            <a:avLst/>
          </a:prstGeom>
          <a:noFill/>
          <a:ln/>
        </p:spPr>
        <p:txBody>
          <a:bodyPr wrap="square" lIns="0" tIns="0" rIns="0" bIns="0" rtlCol="0" anchor="ctr"/>
          <a:lstStyle/>
          <a:p>
            <a:pPr algn="r" indent="0" marL="0">
              <a:buNone/>
            </a:pPr>
            <a:r>
              <a:rPr lang="en-US" sz="1000" dirty="0">
                <a:solidFill>
                  <a:srgbClr val="65625D"/>
                </a:solidFill>
                <a:latin typeface="Arial" pitchFamily="34" charset="0"/>
                <a:ea typeface="Arial" pitchFamily="34" charset="-122"/>
                <a:cs typeface="Arial" pitchFamily="34" charset="-120"/>
              </a:rPr>
              <a:t>7</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AFAF9"/>
        </a:solidFill>
      </p:bgPr>
    </p:bg>
    <p:spTree>
      <p:nvGrpSpPr>
        <p:cNvPr id="1" name=""/>
        <p:cNvGrpSpPr/>
        <p:nvPr/>
      </p:nvGrpSpPr>
      <p:grpSpPr>
        <a:xfrm>
          <a:off x="0" y="0"/>
          <a:ext cx="0" cy="0"/>
          <a:chOff x="0" y="0"/>
          <a:chExt cx="0" cy="0"/>
        </a:xfrm>
      </p:grpSpPr>
      <p:sp>
        <p:nvSpPr>
          <p:cNvPr id="2" name="Shape 0"/>
          <p:cNvSpPr/>
          <p:nvPr/>
        </p:nvSpPr>
        <p:spPr>
          <a:xfrm>
            <a:off x="640080" y="393192"/>
            <a:ext cx="502920" cy="64008"/>
          </a:xfrm>
          <a:prstGeom prst="rect">
            <a:avLst/>
          </a:prstGeom>
          <a:solidFill>
            <a:srgbClr val="EA580C"/>
          </a:solidFill>
          <a:ln/>
        </p:spPr>
      </p:sp>
      <p:sp>
        <p:nvSpPr>
          <p:cNvPr id="3" name="Text 1"/>
          <p:cNvSpPr/>
          <p:nvPr/>
        </p:nvSpPr>
        <p:spPr>
          <a:xfrm>
            <a:off x="640080" y="502920"/>
            <a:ext cx="10911535" cy="960120"/>
          </a:xfrm>
          <a:prstGeom prst="rect">
            <a:avLst/>
          </a:prstGeom>
          <a:noFill/>
          <a:ln/>
        </p:spPr>
        <p:txBody>
          <a:bodyPr wrap="square" lIns="0" tIns="0" rIns="0" bIns="0" rtlCol="0" anchor="t">
            <a:normAutofit/>
          </a:bodyPr>
          <a:lstStyle/>
          <a:p>
            <a:pPr indent="0" marL="0">
              <a:buNone/>
            </a:pPr>
            <a:r>
              <a:rPr lang="en-US" sz="3200" b="1" dirty="0">
                <a:solidFill>
                  <a:srgbClr val="1C1917"/>
                </a:solidFill>
                <a:latin typeface="Arial" pitchFamily="34" charset="0"/>
                <a:ea typeface="Arial" pitchFamily="34" charset="-122"/>
                <a:cs typeface="Arial" pitchFamily="34" charset="-120"/>
              </a:rPr>
              <a:t>Network Complexity</a:t>
            </a:r>
            <a:endParaRPr lang="en-US" sz="3200" dirty="0"/>
          </a:p>
        </p:txBody>
      </p:sp>
      <p:sp>
        <p:nvSpPr>
          <p:cNvPr id="4" name="Text 2"/>
          <p:cNvSpPr/>
          <p:nvPr/>
        </p:nvSpPr>
        <p:spPr>
          <a:xfrm>
            <a:off x="640080" y="1828800"/>
            <a:ext cx="10911535" cy="2011680"/>
          </a:xfrm>
          <a:prstGeom prst="rect">
            <a:avLst/>
          </a:prstGeom>
          <a:noFill/>
          <a:ln/>
        </p:spPr>
        <p:txBody>
          <a:bodyPr wrap="square" lIns="0" tIns="0" rIns="0" bIns="0" rtlCol="0" anchor="ctr">
            <a:normAutofit/>
          </a:bodyPr>
          <a:lstStyle/>
          <a:p>
            <a:pPr indent="0" marL="0">
              <a:buNone/>
            </a:pPr>
            <a:r>
              <a:rPr lang="en-US" sz="12000" b="1" dirty="0">
                <a:solidFill>
                  <a:srgbClr val="1D4ED8"/>
                </a:solidFill>
                <a:latin typeface="Arial" pitchFamily="34" charset="0"/>
                <a:ea typeface="Arial" pitchFamily="34" charset="-122"/>
                <a:cs typeface="Arial" pitchFamily="34" charset="-120"/>
              </a:rPr>
              <a:t>13,000</a:t>
            </a:r>
            <a:endParaRPr lang="en-US" sz="12000" dirty="0"/>
          </a:p>
        </p:txBody>
      </p:sp>
      <p:sp>
        <p:nvSpPr>
          <p:cNvPr id="5" name="Text 3"/>
          <p:cNvSpPr/>
          <p:nvPr/>
        </p:nvSpPr>
        <p:spPr>
          <a:xfrm>
            <a:off x="640080" y="3931920"/>
            <a:ext cx="9082735" cy="731520"/>
          </a:xfrm>
          <a:prstGeom prst="rect">
            <a:avLst/>
          </a:prstGeom>
          <a:noFill/>
          <a:ln/>
        </p:spPr>
        <p:txBody>
          <a:bodyPr wrap="square" lIns="0" tIns="0" rIns="0" bIns="0" rtlCol="0" anchor="t">
            <a:normAutofit/>
          </a:bodyPr>
          <a:lstStyle/>
          <a:p>
            <a:pPr indent="0" marL="0">
              <a:buNone/>
            </a:pPr>
            <a:r>
              <a:rPr lang="en-US" sz="2600" b="1" dirty="0">
                <a:solidFill>
                  <a:srgbClr val="1C1917"/>
                </a:solidFill>
                <a:latin typeface="Arial" pitchFamily="34" charset="0"/>
                <a:ea typeface="Arial" pitchFamily="34" charset="-122"/>
                <a:cs typeface="Arial" pitchFamily="34" charset="-120"/>
              </a:rPr>
              <a:t>Weights and Biases</a:t>
            </a:r>
            <a:endParaRPr lang="en-US" sz="2600" dirty="0"/>
          </a:p>
        </p:txBody>
      </p:sp>
      <p:sp>
        <p:nvSpPr>
          <p:cNvPr id="6" name="Text 4"/>
          <p:cNvSpPr/>
          <p:nvPr/>
        </p:nvSpPr>
        <p:spPr>
          <a:xfrm>
            <a:off x="640080" y="4663440"/>
            <a:ext cx="8168335" cy="1097280"/>
          </a:xfrm>
          <a:prstGeom prst="rect">
            <a:avLst/>
          </a:prstGeom>
          <a:noFill/>
          <a:ln/>
        </p:spPr>
        <p:txBody>
          <a:bodyPr wrap="square" lIns="0" tIns="0" rIns="0" bIns="0" rtlCol="0" anchor="t">
            <a:normAutofit/>
          </a:bodyPr>
          <a:lstStyle/>
          <a:p>
            <a:pPr indent="0" marL="0">
              <a:buNone/>
            </a:pPr>
            <a:r>
              <a:rPr lang="en-US" sz="1800" dirty="0">
                <a:solidFill>
                  <a:srgbClr val="65625D"/>
                </a:solidFill>
                <a:latin typeface="Arial" pitchFamily="34" charset="0"/>
                <a:ea typeface="Arial" pitchFamily="34" charset="-122"/>
                <a:cs typeface="Arial" pitchFamily="34" charset="-120"/>
              </a:rPr>
              <a:t>The total adjustable parameters in this simple neural network.</a:t>
            </a:r>
            <a:endParaRPr lang="en-US" sz="1800" dirty="0"/>
          </a:p>
        </p:txBody>
      </p:sp>
      <p:sp>
        <p:nvSpPr>
          <p:cNvPr id="7" name="Text 5"/>
          <p:cNvSpPr/>
          <p:nvPr/>
        </p:nvSpPr>
        <p:spPr>
          <a:xfrm>
            <a:off x="10637215" y="6446520"/>
            <a:ext cx="914400" cy="274320"/>
          </a:xfrm>
          <a:prstGeom prst="rect">
            <a:avLst/>
          </a:prstGeom>
          <a:noFill/>
          <a:ln/>
        </p:spPr>
        <p:txBody>
          <a:bodyPr wrap="square" lIns="0" tIns="0" rIns="0" bIns="0" rtlCol="0" anchor="ctr"/>
          <a:lstStyle/>
          <a:p>
            <a:pPr algn="r" indent="0" marL="0">
              <a:buNone/>
            </a:pPr>
            <a:r>
              <a:rPr lang="en-US" sz="1000" dirty="0">
                <a:solidFill>
                  <a:srgbClr val="65625D"/>
                </a:solidFill>
                <a:latin typeface="Arial" pitchFamily="34" charset="0"/>
                <a:ea typeface="Arial" pitchFamily="34" charset="-122"/>
                <a:cs typeface="Arial" pitchFamily="34" charset="-120"/>
              </a:rPr>
              <a:t>8</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AFAF9"/>
        </a:solidFill>
      </p:bgPr>
    </p:bg>
    <p:spTree>
      <p:nvGrpSpPr>
        <p:cNvPr id="1" name=""/>
        <p:cNvGrpSpPr/>
        <p:nvPr/>
      </p:nvGrpSpPr>
      <p:grpSpPr>
        <a:xfrm>
          <a:off x="0" y="0"/>
          <a:ext cx="0" cy="0"/>
          <a:chOff x="0" y="0"/>
          <a:chExt cx="0" cy="0"/>
        </a:xfrm>
      </p:grpSpPr>
      <p:sp>
        <p:nvSpPr>
          <p:cNvPr id="2" name="Shape 0"/>
          <p:cNvSpPr/>
          <p:nvPr/>
        </p:nvSpPr>
        <p:spPr>
          <a:xfrm>
            <a:off x="640080" y="393192"/>
            <a:ext cx="502920" cy="64008"/>
          </a:xfrm>
          <a:prstGeom prst="rect">
            <a:avLst/>
          </a:prstGeom>
          <a:solidFill>
            <a:srgbClr val="EA580C"/>
          </a:solidFill>
          <a:ln/>
        </p:spPr>
      </p:sp>
      <p:sp>
        <p:nvSpPr>
          <p:cNvPr id="3" name="Text 1"/>
          <p:cNvSpPr/>
          <p:nvPr/>
        </p:nvSpPr>
        <p:spPr>
          <a:xfrm>
            <a:off x="640080" y="502920"/>
            <a:ext cx="10911535" cy="960120"/>
          </a:xfrm>
          <a:prstGeom prst="rect">
            <a:avLst/>
          </a:prstGeom>
          <a:noFill/>
          <a:ln/>
        </p:spPr>
        <p:txBody>
          <a:bodyPr wrap="square" lIns="0" tIns="0" rIns="0" bIns="0" rtlCol="0" anchor="t">
            <a:normAutofit/>
          </a:bodyPr>
          <a:lstStyle/>
          <a:p>
            <a:pPr indent="0" marL="0">
              <a:buNone/>
            </a:pPr>
            <a:r>
              <a:rPr lang="en-US" sz="3200" b="1" dirty="0">
                <a:solidFill>
                  <a:srgbClr val="1C1917"/>
                </a:solidFill>
                <a:latin typeface="Arial" pitchFamily="34" charset="0"/>
                <a:ea typeface="Arial" pitchFamily="34" charset="-122"/>
                <a:cs typeface="Arial" pitchFamily="34" charset="-120"/>
              </a:rPr>
              <a:t>The Role of Weights and Biases</a:t>
            </a:r>
            <a:endParaRPr lang="en-US" sz="3200" dirty="0"/>
          </a:p>
        </p:txBody>
      </p:sp>
      <p:sp>
        <p:nvSpPr>
          <p:cNvPr id="4" name="Text 2"/>
          <p:cNvSpPr/>
          <p:nvPr/>
        </p:nvSpPr>
        <p:spPr>
          <a:xfrm>
            <a:off x="640080" y="1645920"/>
            <a:ext cx="9539935" cy="4480560"/>
          </a:xfrm>
          <a:prstGeom prst="rect">
            <a:avLst/>
          </a:prstGeom>
          <a:noFill/>
          <a:ln/>
        </p:spPr>
        <p:txBody>
          <a:bodyPr wrap="square" lIns="0" tIns="0" rIns="0" bIns="0" rtlCol="0" anchor="t">
            <a:normAutofit/>
          </a:bodyPr>
          <a:lstStyle/>
          <a:p>
            <a:pPr marL="279400" indent="-279400">
              <a:lnSpc>
                <a:spcPct val="110000"/>
              </a:lnSpc>
              <a:spcAft>
                <a:spcPts val="1000"/>
              </a:spcAft>
              <a:buSzPct val="100000"/>
              <a:buChar char="●"/>
            </a:pPr>
            <a:r>
              <a:rPr lang="en-US" sz="2200" dirty="0">
                <a:solidFill>
                  <a:srgbClr val="1C1917"/>
                </a:solidFill>
                <a:latin typeface="Arial" pitchFamily="34" charset="0"/>
                <a:ea typeface="Arial" pitchFamily="34" charset="-122"/>
                <a:cs typeface="Arial" pitchFamily="34" charset="-120"/>
              </a:rPr>
              <a:t>Weights: Define the specific pixel patterns a neuron detects</a:t>
            </a:r>
            <a:endParaRPr lang="en-US" sz="2200" dirty="0"/>
          </a:p>
          <a:p>
            <a:pPr marL="279400" indent="-279400">
              <a:lnSpc>
                <a:spcPct val="110000"/>
              </a:lnSpc>
              <a:spcAft>
                <a:spcPts val="1000"/>
              </a:spcAft>
              <a:buSzPct val="100000"/>
              <a:buChar char="●"/>
            </a:pPr>
            <a:r>
              <a:rPr lang="en-US" sz="2200" dirty="0">
                <a:solidFill>
                  <a:srgbClr val="1C1917"/>
                </a:solidFill>
                <a:latin typeface="Arial" pitchFamily="34" charset="0"/>
                <a:ea typeface="Arial" pitchFamily="34" charset="-122"/>
                <a:cs typeface="Arial" pitchFamily="34" charset="-120"/>
              </a:rPr>
              <a:t>Biases: Set the activation threshold for a neuron</a:t>
            </a:r>
            <a:endParaRPr lang="en-US" sz="2200" dirty="0"/>
          </a:p>
          <a:p>
            <a:pPr marL="279400" indent="-279400">
              <a:lnSpc>
                <a:spcPct val="110000"/>
              </a:lnSpc>
              <a:spcAft>
                <a:spcPts val="1000"/>
              </a:spcAft>
              <a:buSzPct val="100000"/>
              <a:buChar char="●"/>
            </a:pPr>
            <a:r>
              <a:rPr lang="en-US" sz="2200" dirty="0">
                <a:solidFill>
                  <a:srgbClr val="1C1917"/>
                </a:solidFill>
                <a:latin typeface="Arial" pitchFamily="34" charset="0"/>
                <a:ea typeface="Arial" pitchFamily="34" charset="-122"/>
                <a:cs typeface="Arial" pitchFamily="34" charset="-120"/>
              </a:rPr>
              <a:t>Learning: Finding the optimal values for all weights and biases</a:t>
            </a:r>
            <a:endParaRPr lang="en-US" sz="2200" dirty="0"/>
          </a:p>
          <a:p>
            <a:pPr marL="279400" indent="-279400">
              <a:lnSpc>
                <a:spcPct val="110000"/>
              </a:lnSpc>
              <a:spcAft>
                <a:spcPts val="1000"/>
              </a:spcAft>
              <a:buSzPct val="100000"/>
              <a:buChar char="●"/>
            </a:pPr>
            <a:r>
              <a:rPr lang="en-US" sz="2200" dirty="0">
                <a:solidFill>
                  <a:srgbClr val="1C1917"/>
                </a:solidFill>
                <a:latin typeface="Arial" pitchFamily="34" charset="0"/>
                <a:ea typeface="Arial" pitchFamily="34" charset="-122"/>
                <a:cs typeface="Arial" pitchFamily="34" charset="-120"/>
              </a:rPr>
              <a:t>Not a 'black box': Understanding parameters aids network improvement</a:t>
            </a:r>
            <a:endParaRPr lang="en-US" sz="2200" dirty="0"/>
          </a:p>
        </p:txBody>
      </p:sp>
      <p:sp>
        <p:nvSpPr>
          <p:cNvPr id="5" name="Text 3"/>
          <p:cNvSpPr/>
          <p:nvPr/>
        </p:nvSpPr>
        <p:spPr>
          <a:xfrm>
            <a:off x="10637215" y="6446520"/>
            <a:ext cx="914400" cy="274320"/>
          </a:xfrm>
          <a:prstGeom prst="rect">
            <a:avLst/>
          </a:prstGeom>
          <a:noFill/>
          <a:ln/>
        </p:spPr>
        <p:txBody>
          <a:bodyPr wrap="square" lIns="0" tIns="0" rIns="0" bIns="0" rtlCol="0" anchor="ctr"/>
          <a:lstStyle/>
          <a:p>
            <a:pPr algn="r" indent="0" marL="0">
              <a:buNone/>
            </a:pPr>
            <a:r>
              <a:rPr lang="en-US" sz="1000" dirty="0">
                <a:solidFill>
                  <a:srgbClr val="65625D"/>
                </a:solidFill>
                <a:latin typeface="Arial" pitchFamily="34" charset="0"/>
                <a:ea typeface="Arial" pitchFamily="34" charset="-122"/>
                <a:cs typeface="Arial" pitchFamily="34" charset="-120"/>
              </a:rPr>
              <a:t>9</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AFAF9"/>
        </a:solidFill>
      </p:bgPr>
    </p:bg>
    <p:spTree>
      <p:nvGrpSpPr>
        <p:cNvPr id="1" name=""/>
        <p:cNvGrpSpPr/>
        <p:nvPr/>
      </p:nvGrpSpPr>
      <p:grpSpPr>
        <a:xfrm>
          <a:off x="0" y="0"/>
          <a:ext cx="0" cy="0"/>
          <a:chOff x="0" y="0"/>
          <a:chExt cx="0" cy="0"/>
        </a:xfrm>
      </p:grpSpPr>
      <p:sp>
        <p:nvSpPr>
          <p:cNvPr id="2" name="Shape 0"/>
          <p:cNvSpPr/>
          <p:nvPr/>
        </p:nvSpPr>
        <p:spPr>
          <a:xfrm>
            <a:off x="640080" y="393192"/>
            <a:ext cx="502920" cy="64008"/>
          </a:xfrm>
          <a:prstGeom prst="rect">
            <a:avLst/>
          </a:prstGeom>
          <a:solidFill>
            <a:srgbClr val="EA580C"/>
          </a:solidFill>
          <a:ln/>
        </p:spPr>
      </p:sp>
      <p:sp>
        <p:nvSpPr>
          <p:cNvPr id="3" name="Text 1"/>
          <p:cNvSpPr/>
          <p:nvPr/>
        </p:nvSpPr>
        <p:spPr>
          <a:xfrm>
            <a:off x="640080" y="502920"/>
            <a:ext cx="10911535" cy="960120"/>
          </a:xfrm>
          <a:prstGeom prst="rect">
            <a:avLst/>
          </a:prstGeom>
          <a:noFill/>
          <a:ln/>
        </p:spPr>
        <p:txBody>
          <a:bodyPr wrap="square" lIns="0" tIns="0" rIns="0" bIns="0" rtlCol="0" anchor="t">
            <a:normAutofit/>
          </a:bodyPr>
          <a:lstStyle/>
          <a:p>
            <a:pPr indent="0" marL="0">
              <a:buNone/>
            </a:pPr>
            <a:r>
              <a:rPr lang="en-US" sz="3200" b="1" dirty="0">
                <a:solidFill>
                  <a:srgbClr val="1C1917"/>
                </a:solidFill>
                <a:latin typeface="Arial" pitchFamily="34" charset="0"/>
                <a:ea typeface="Arial" pitchFamily="34" charset="-122"/>
                <a:cs typeface="Arial" pitchFamily="34" charset="-120"/>
              </a:rPr>
              <a:t>Mathematical Representation</a:t>
            </a:r>
            <a:endParaRPr lang="en-US" sz="3200" dirty="0"/>
          </a:p>
        </p:txBody>
      </p:sp>
      <p:sp>
        <p:nvSpPr>
          <p:cNvPr id="4" name="Text 2"/>
          <p:cNvSpPr/>
          <p:nvPr/>
        </p:nvSpPr>
        <p:spPr>
          <a:xfrm>
            <a:off x="640080" y="1645920"/>
            <a:ext cx="9539935" cy="4480560"/>
          </a:xfrm>
          <a:prstGeom prst="rect">
            <a:avLst/>
          </a:prstGeom>
          <a:noFill/>
          <a:ln/>
        </p:spPr>
        <p:txBody>
          <a:bodyPr wrap="square" lIns="0" tIns="0" rIns="0" bIns="0" rtlCol="0" anchor="t">
            <a:normAutofit/>
          </a:bodyPr>
          <a:lstStyle/>
          <a:p>
            <a:pPr marL="279400" indent="-279400">
              <a:lnSpc>
                <a:spcPct val="110000"/>
              </a:lnSpc>
              <a:spcAft>
                <a:spcPts val="1000"/>
              </a:spcAft>
              <a:buSzPct val="100000"/>
              <a:buChar char="●"/>
            </a:pPr>
            <a:r>
              <a:rPr lang="en-US" sz="2200" dirty="0">
                <a:solidFill>
                  <a:srgbClr val="1C1917"/>
                </a:solidFill>
                <a:latin typeface="Arial" pitchFamily="34" charset="0"/>
                <a:ea typeface="Arial" pitchFamily="34" charset="-122"/>
                <a:cs typeface="Arial" pitchFamily="34" charset="-120"/>
              </a:rPr>
              <a:t>Activations as vectors, weights as a matrix</a:t>
            </a:r>
            <a:endParaRPr lang="en-US" sz="2200" dirty="0"/>
          </a:p>
          <a:p>
            <a:pPr marL="279400" indent="-279400">
              <a:lnSpc>
                <a:spcPct val="110000"/>
              </a:lnSpc>
              <a:spcAft>
                <a:spcPts val="1000"/>
              </a:spcAft>
              <a:buSzPct val="100000"/>
              <a:buChar char="●"/>
            </a:pPr>
            <a:r>
              <a:rPr lang="en-US" sz="2200" dirty="0">
                <a:solidFill>
                  <a:srgbClr val="1C1917"/>
                </a:solidFill>
                <a:latin typeface="Arial" pitchFamily="34" charset="0"/>
                <a:ea typeface="Arial" pitchFamily="34" charset="-122"/>
                <a:cs typeface="Arial" pitchFamily="34" charset="-120"/>
              </a:rPr>
              <a:t>Matrix-vector product represents weighted sums</a:t>
            </a:r>
            <a:endParaRPr lang="en-US" sz="2200" dirty="0"/>
          </a:p>
          <a:p>
            <a:pPr marL="279400" indent="-279400">
              <a:lnSpc>
                <a:spcPct val="110000"/>
              </a:lnSpc>
              <a:spcAft>
                <a:spcPts val="1000"/>
              </a:spcAft>
              <a:buSzPct val="100000"/>
              <a:buChar char="●"/>
            </a:pPr>
            <a:r>
              <a:rPr lang="en-US" sz="2200" dirty="0">
                <a:solidFill>
                  <a:srgbClr val="1C1917"/>
                </a:solidFill>
                <a:latin typeface="Arial" pitchFamily="34" charset="0"/>
                <a:ea typeface="Arial" pitchFamily="34" charset="-122"/>
                <a:cs typeface="Arial" pitchFamily="34" charset="-120"/>
              </a:rPr>
              <a:t>Bias vector added, then sigmoid applied element-wise</a:t>
            </a:r>
            <a:endParaRPr lang="en-US" sz="2200" dirty="0"/>
          </a:p>
          <a:p>
            <a:pPr marL="279400" indent="-279400">
              <a:lnSpc>
                <a:spcPct val="110000"/>
              </a:lnSpc>
              <a:spcAft>
                <a:spcPts val="1000"/>
              </a:spcAft>
              <a:buSzPct val="100000"/>
              <a:buChar char="●"/>
            </a:pPr>
            <a:r>
              <a:rPr lang="en-US" sz="2200" dirty="0">
                <a:solidFill>
                  <a:srgbClr val="1C1917"/>
                </a:solidFill>
                <a:latin typeface="Arial" pitchFamily="34" charset="0"/>
                <a:ea typeface="Arial" pitchFamily="34" charset="-122"/>
                <a:cs typeface="Arial" pitchFamily="34" charset="-120"/>
              </a:rPr>
              <a:t>Result: a concise and efficient mathematical expression</a:t>
            </a:r>
            <a:endParaRPr lang="en-US" sz="2200" dirty="0"/>
          </a:p>
        </p:txBody>
      </p:sp>
      <p:sp>
        <p:nvSpPr>
          <p:cNvPr id="5" name="Text 3"/>
          <p:cNvSpPr/>
          <p:nvPr/>
        </p:nvSpPr>
        <p:spPr>
          <a:xfrm>
            <a:off x="10637215" y="6446520"/>
            <a:ext cx="914400" cy="274320"/>
          </a:xfrm>
          <a:prstGeom prst="rect">
            <a:avLst/>
          </a:prstGeom>
          <a:noFill/>
          <a:ln/>
        </p:spPr>
        <p:txBody>
          <a:bodyPr wrap="square" lIns="0" tIns="0" rIns="0" bIns="0" rtlCol="0" anchor="ctr"/>
          <a:lstStyle/>
          <a:p>
            <a:pPr algn="r" indent="0" marL="0">
              <a:buNone/>
            </a:pPr>
            <a:r>
              <a:rPr lang="en-US" sz="1000" dirty="0">
                <a:solidFill>
                  <a:srgbClr val="65625D"/>
                </a:solidFill>
                <a:latin typeface="Arial" pitchFamily="34" charset="0"/>
                <a:ea typeface="Arial" pitchFamily="34" charset="-122"/>
                <a:cs typeface="Arial" pitchFamily="34" charset="-120"/>
              </a:rPr>
              <a:t>10</a:t>
            </a:r>
            <a:endParaRPr 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AFAF9"/>
        </a:solidFill>
      </p:bgPr>
    </p:bg>
    <p:spTree>
      <p:nvGrpSpPr>
        <p:cNvPr id="1" name=""/>
        <p:cNvGrpSpPr/>
        <p:nvPr/>
      </p:nvGrpSpPr>
      <p:grpSpPr>
        <a:xfrm>
          <a:off x="0" y="0"/>
          <a:ext cx="0" cy="0"/>
          <a:chOff x="0" y="0"/>
          <a:chExt cx="0" cy="0"/>
        </a:xfrm>
      </p:grpSpPr>
      <p:sp>
        <p:nvSpPr>
          <p:cNvPr id="2" name="Shape 0"/>
          <p:cNvSpPr/>
          <p:nvPr/>
        </p:nvSpPr>
        <p:spPr>
          <a:xfrm>
            <a:off x="640080" y="1005840"/>
            <a:ext cx="731520" cy="73152"/>
          </a:xfrm>
          <a:prstGeom prst="rect">
            <a:avLst/>
          </a:prstGeom>
          <a:solidFill>
            <a:srgbClr val="EA580C"/>
          </a:solidFill>
          <a:ln/>
        </p:spPr>
      </p:sp>
      <p:sp>
        <p:nvSpPr>
          <p:cNvPr id="3" name="Text 1"/>
          <p:cNvSpPr/>
          <p:nvPr/>
        </p:nvSpPr>
        <p:spPr>
          <a:xfrm>
            <a:off x="640080" y="1234440"/>
            <a:ext cx="9997135" cy="1188720"/>
          </a:xfrm>
          <a:prstGeom prst="rect">
            <a:avLst/>
          </a:prstGeom>
          <a:noFill/>
          <a:ln/>
        </p:spPr>
        <p:txBody>
          <a:bodyPr wrap="square" lIns="0" tIns="0" rIns="0" bIns="0" rtlCol="0" anchor="t">
            <a:normAutofit/>
          </a:bodyPr>
          <a:lstStyle/>
          <a:p>
            <a:pPr indent="0" marL="0">
              <a:buNone/>
            </a:pPr>
            <a:r>
              <a:rPr lang="en-US" sz="3400" b="1" dirty="0">
                <a:solidFill>
                  <a:srgbClr val="1C1917"/>
                </a:solidFill>
                <a:latin typeface="Arial" pitchFamily="34" charset="0"/>
                <a:ea typeface="Arial" pitchFamily="34" charset="-122"/>
                <a:cs typeface="Arial" pitchFamily="34" charset="-120"/>
              </a:rPr>
              <a:t>Key Takeaways</a:t>
            </a:r>
            <a:endParaRPr lang="en-US" sz="3400" dirty="0"/>
          </a:p>
        </p:txBody>
      </p:sp>
      <p:sp>
        <p:nvSpPr>
          <p:cNvPr id="4" name="Text 2"/>
          <p:cNvSpPr/>
          <p:nvPr/>
        </p:nvSpPr>
        <p:spPr>
          <a:xfrm>
            <a:off x="640080" y="2606040"/>
            <a:ext cx="9997135" cy="3200400"/>
          </a:xfrm>
          <a:prstGeom prst="rect">
            <a:avLst/>
          </a:prstGeom>
          <a:noFill/>
          <a:ln/>
        </p:spPr>
        <p:txBody>
          <a:bodyPr wrap="square" lIns="0" tIns="0" rIns="0" bIns="0" rtlCol="0" anchor="t">
            <a:normAutofit/>
          </a:bodyPr>
          <a:lstStyle/>
          <a:p>
            <a:pPr marL="279400" indent="-279400">
              <a:lnSpc>
                <a:spcPct val="110000"/>
              </a:lnSpc>
              <a:spcAft>
                <a:spcPts val="1000"/>
              </a:spcAft>
              <a:buSzPct val="100000"/>
              <a:buChar char="●"/>
            </a:pPr>
            <a:r>
              <a:rPr lang="en-US" sz="2000" dirty="0">
                <a:solidFill>
                  <a:srgbClr val="1C1917"/>
                </a:solidFill>
                <a:latin typeface="Arial" pitchFamily="34" charset="0"/>
                <a:ea typeface="Arial" pitchFamily="34" charset="-122"/>
                <a:cs typeface="Arial" pitchFamily="34" charset="-120"/>
              </a:rPr>
              <a:t>Neural networks use layers of simple 'neurons' to process information.</a:t>
            </a:r>
            <a:endParaRPr lang="en-US" sz="2000" dirty="0"/>
          </a:p>
          <a:p>
            <a:pPr marL="279400" indent="-279400">
              <a:lnSpc>
                <a:spcPct val="110000"/>
              </a:lnSpc>
              <a:spcAft>
                <a:spcPts val="1000"/>
              </a:spcAft>
              <a:buSzPct val="100000"/>
              <a:buChar char="●"/>
            </a:pPr>
            <a:r>
              <a:rPr lang="en-US" sz="2000" dirty="0">
                <a:solidFill>
                  <a:srgbClr val="1C1917"/>
                </a:solidFill>
                <a:latin typeface="Arial" pitchFamily="34" charset="0"/>
                <a:ea typeface="Arial" pitchFamily="34" charset="-122"/>
                <a:cs typeface="Arial" pitchFamily="34" charset="-120"/>
              </a:rPr>
              <a:t>Weights and biases are the adjustable parameters that allow networks to 'learn' patterns.</a:t>
            </a:r>
            <a:endParaRPr lang="en-US" sz="2000" dirty="0"/>
          </a:p>
          <a:p>
            <a:pPr marL="279400" indent="-279400">
              <a:lnSpc>
                <a:spcPct val="110000"/>
              </a:lnSpc>
              <a:spcAft>
                <a:spcPts val="1000"/>
              </a:spcAft>
              <a:buSzPct val="100000"/>
              <a:buChar char="●"/>
            </a:pPr>
            <a:r>
              <a:rPr lang="en-US" sz="2000" dirty="0">
                <a:solidFill>
                  <a:srgbClr val="1C1917"/>
                </a:solidFill>
                <a:latin typeface="Arial" pitchFamily="34" charset="0"/>
                <a:ea typeface="Arial" pitchFamily="34" charset="-122"/>
                <a:cs typeface="Arial" pitchFamily="34" charset="-120"/>
              </a:rPr>
              <a:t>The structure facilitates breaking down complex tasks into hierarchical detection of features.</a:t>
            </a:r>
            <a:endParaRPr lang="en-US" sz="2000" dirty="0"/>
          </a:p>
          <a:p>
            <a:pPr marL="279400" indent="-279400">
              <a:lnSpc>
                <a:spcPct val="110000"/>
              </a:lnSpc>
              <a:spcAft>
                <a:spcPts val="1000"/>
              </a:spcAft>
              <a:buSzPct val="100000"/>
              <a:buChar char="●"/>
            </a:pPr>
            <a:r>
              <a:rPr lang="en-US" sz="2000" dirty="0">
                <a:solidFill>
                  <a:srgbClr val="1C1917"/>
                </a:solidFill>
                <a:latin typeface="Arial" pitchFamily="34" charset="0"/>
                <a:ea typeface="Arial" pitchFamily="34" charset="-122"/>
                <a:cs typeface="Arial" pitchFamily="34" charset="-120"/>
              </a:rPr>
              <a:t>Mathematical representations (vectors, matrices) make neural networks computationally efficient.</a:t>
            </a:r>
            <a:endParaRPr lang="en-US" sz="2000" dirty="0"/>
          </a:p>
        </p:txBody>
      </p:sp>
      <p:sp>
        <p:nvSpPr>
          <p:cNvPr id="5" name="Text 3">
            <a:hlinkClick r:id="rId1" tooltip=""/>
          </p:cNvPr>
          <p:cNvSpPr/>
          <p:nvPr/>
        </p:nvSpPr>
        <p:spPr>
          <a:xfrm>
            <a:off x="640080" y="6355080"/>
            <a:ext cx="3657600" cy="274320"/>
          </a:xfrm>
          <a:prstGeom prst="rect">
            <a:avLst/>
          </a:prstGeom>
          <a:noFill/>
          <a:ln/>
        </p:spPr>
        <p:txBody>
          <a:bodyPr wrap="square" lIns="0" tIns="0" rIns="0" bIns="0" rtlCol="0" anchor="ctr"/>
          <a:lstStyle/>
          <a:p>
            <a:pPr indent="0" marL="0">
              <a:buNone/>
            </a:pPr>
            <a:r>
              <a:rPr lang="en-US" sz="1000" u="sng" dirty="0">
                <a:solidFill>
                  <a:srgbClr val="65625D"/>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Created with scrivi.app</a:t>
            </a:r>
            <a:endParaRPr lang="en-US" sz="1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11</Slides>
  <Notes>11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vector>
  </TitlesOfParts>
  <Company>scrivi.app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Understanding Neural Networks: The Basics</dc:title>
  <dc:subject>PptxGenJS Presentation</dc:subject>
  <dc:creator>PptxGenJS</dc:creator>
  <cp:lastModifiedBy>PptxGenJS</cp:lastModifiedBy>
  <cp:revision>1</cp:revision>
  <dcterms:created xsi:type="dcterms:W3CDTF">2026-10-01T06:12:43Z</dcterms:created>
  <dcterms:modified xsi:type="dcterms:W3CDTF">2026-10-01T06:12:43Z</dcterms:modified>
</cp:coreProperties>
</file>